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61" r:id="rId2"/>
    <p:sldId id="260"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8" d="100"/>
          <a:sy n="98" d="100"/>
        </p:scale>
        <p:origin x="1747" y="-16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93D0707F-419F-4F80-8419-7D9150DA74B5}" type="datetimeFigureOut">
              <a:rPr kumimoji="1" lang="ja-JP" altLang="en-US" smtClean="0"/>
              <a:t>2024/2/24</a:t>
            </a:fld>
            <a:endParaRPr kumimoji="1" lang="ja-JP" altLang="en-US"/>
          </a:p>
        </p:txBody>
      </p:sp>
      <p:sp>
        <p:nvSpPr>
          <p:cNvPr id="4" name="スライド イメージ プレースホルダー 3"/>
          <p:cNvSpPr>
            <a:spLocks noGrp="1" noRot="1" noChangeAspect="1"/>
          </p:cNvSpPr>
          <p:nvPr>
            <p:ph type="sldImg" idx="2"/>
          </p:nvPr>
        </p:nvSpPr>
        <p:spPr>
          <a:xfrm>
            <a:off x="2274888" y="1252538"/>
            <a:ext cx="2338387" cy="3381375"/>
          </a:xfrm>
          <a:prstGeom prst="rect">
            <a:avLst/>
          </a:prstGeom>
          <a:noFill/>
          <a:ln w="12700">
            <a:solidFill>
              <a:prstClr val="black"/>
            </a:solidFill>
          </a:ln>
        </p:spPr>
        <p:txBody>
          <a:bodyPr vert="horz" lIns="96606" tIns="48303" rIns="96606" bIns="48303"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8464CABA-D9DD-47FB-8ED0-D9C98C79FADC}" type="slidenum">
              <a:rPr kumimoji="1" lang="ja-JP" altLang="en-US" smtClean="0"/>
              <a:t>‹#›</a:t>
            </a:fld>
            <a:endParaRPr kumimoji="1" lang="ja-JP" altLang="en-US"/>
          </a:p>
        </p:txBody>
      </p:sp>
    </p:spTree>
    <p:extLst>
      <p:ext uri="{BB962C8B-B14F-4D97-AF65-F5344CB8AC3E}">
        <p14:creationId xmlns:p14="http://schemas.microsoft.com/office/powerpoint/2010/main" val="896596382"/>
      </p:ext>
    </p:extLst>
  </p:cSld>
  <p:clrMap bg1="lt1" tx1="dk1" bg2="lt2" tx2="dk2" accent1="accent1" accent2="accent2" accent3="accent3" accent4="accent4" accent5="accent5" accent6="accent6" hlink="hlink" folHlink="folHlink"/>
  <p:notesStyle>
    <a:lvl1pPr marL="0" algn="l" defTabSz="538764" rtl="0" eaLnBrk="1" latinLnBrk="0" hangingPunct="1">
      <a:defRPr kumimoji="1" sz="707" kern="1200">
        <a:solidFill>
          <a:schemeClr val="tx1"/>
        </a:solidFill>
        <a:latin typeface="+mn-lt"/>
        <a:ea typeface="+mn-ea"/>
        <a:cs typeface="+mn-cs"/>
      </a:defRPr>
    </a:lvl1pPr>
    <a:lvl2pPr marL="269382" algn="l" defTabSz="538764" rtl="0" eaLnBrk="1" latinLnBrk="0" hangingPunct="1">
      <a:defRPr kumimoji="1" sz="707" kern="1200">
        <a:solidFill>
          <a:schemeClr val="tx1"/>
        </a:solidFill>
        <a:latin typeface="+mn-lt"/>
        <a:ea typeface="+mn-ea"/>
        <a:cs typeface="+mn-cs"/>
      </a:defRPr>
    </a:lvl2pPr>
    <a:lvl3pPr marL="538764" algn="l" defTabSz="538764" rtl="0" eaLnBrk="1" latinLnBrk="0" hangingPunct="1">
      <a:defRPr kumimoji="1" sz="707" kern="1200">
        <a:solidFill>
          <a:schemeClr val="tx1"/>
        </a:solidFill>
        <a:latin typeface="+mn-lt"/>
        <a:ea typeface="+mn-ea"/>
        <a:cs typeface="+mn-cs"/>
      </a:defRPr>
    </a:lvl3pPr>
    <a:lvl4pPr marL="808147" algn="l" defTabSz="538764" rtl="0" eaLnBrk="1" latinLnBrk="0" hangingPunct="1">
      <a:defRPr kumimoji="1" sz="707" kern="1200">
        <a:solidFill>
          <a:schemeClr val="tx1"/>
        </a:solidFill>
        <a:latin typeface="+mn-lt"/>
        <a:ea typeface="+mn-ea"/>
        <a:cs typeface="+mn-cs"/>
      </a:defRPr>
    </a:lvl4pPr>
    <a:lvl5pPr marL="1077529" algn="l" defTabSz="538764" rtl="0" eaLnBrk="1" latinLnBrk="0" hangingPunct="1">
      <a:defRPr kumimoji="1" sz="707" kern="1200">
        <a:solidFill>
          <a:schemeClr val="tx1"/>
        </a:solidFill>
        <a:latin typeface="+mn-lt"/>
        <a:ea typeface="+mn-ea"/>
        <a:cs typeface="+mn-cs"/>
      </a:defRPr>
    </a:lvl5pPr>
    <a:lvl6pPr marL="1346911" algn="l" defTabSz="538764" rtl="0" eaLnBrk="1" latinLnBrk="0" hangingPunct="1">
      <a:defRPr kumimoji="1" sz="707" kern="1200">
        <a:solidFill>
          <a:schemeClr val="tx1"/>
        </a:solidFill>
        <a:latin typeface="+mn-lt"/>
        <a:ea typeface="+mn-ea"/>
        <a:cs typeface="+mn-cs"/>
      </a:defRPr>
    </a:lvl6pPr>
    <a:lvl7pPr marL="1616293" algn="l" defTabSz="538764" rtl="0" eaLnBrk="1" latinLnBrk="0" hangingPunct="1">
      <a:defRPr kumimoji="1" sz="707" kern="1200">
        <a:solidFill>
          <a:schemeClr val="tx1"/>
        </a:solidFill>
        <a:latin typeface="+mn-lt"/>
        <a:ea typeface="+mn-ea"/>
        <a:cs typeface="+mn-cs"/>
      </a:defRPr>
    </a:lvl7pPr>
    <a:lvl8pPr marL="1885676" algn="l" defTabSz="538764" rtl="0" eaLnBrk="1" latinLnBrk="0" hangingPunct="1">
      <a:defRPr kumimoji="1" sz="707" kern="1200">
        <a:solidFill>
          <a:schemeClr val="tx1"/>
        </a:solidFill>
        <a:latin typeface="+mn-lt"/>
        <a:ea typeface="+mn-ea"/>
        <a:cs typeface="+mn-cs"/>
      </a:defRPr>
    </a:lvl8pPr>
    <a:lvl9pPr marL="2155058" algn="l" defTabSz="538764" rtl="0" eaLnBrk="1" latinLnBrk="0" hangingPunct="1">
      <a:defRPr kumimoji="1" sz="7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10271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56342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357176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214454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1957845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3494347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116032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192017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510041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78240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40A55B5-5280-47E3-AEA0-016D325B6A52}" type="datetimeFigureOut">
              <a:rPr kumimoji="1" lang="ja-JP" altLang="en-US" smtClean="0"/>
              <a:t>2024/2/24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96611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40A55B5-5280-47E3-AEA0-016D325B6A52}" type="datetimeFigureOut">
              <a:rPr kumimoji="1" lang="ja-JP" altLang="en-US" smtClean="0"/>
              <a:t>2024/2/24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35935215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57ADA8-5146-8867-975D-AB548D349B7E}"/>
              </a:ext>
            </a:extLst>
          </p:cNvPr>
          <p:cNvSpPr>
            <a:spLocks noGrp="1"/>
          </p:cNvSpPr>
          <p:nvPr>
            <p:ph type="title"/>
          </p:nvPr>
        </p:nvSpPr>
        <p:spPr>
          <a:xfrm>
            <a:off x="299552" y="132626"/>
            <a:ext cx="6260304" cy="493510"/>
          </a:xfrm>
        </p:spPr>
        <p:txBody>
          <a:bodyPr>
            <a:noAutofit/>
          </a:bodyPr>
          <a:lstStyle/>
          <a:p>
            <a:pPr algn="ctr"/>
            <a:r>
              <a:rPr lang="ja-JP" altLang="en-US" sz="2000" dirty="0">
                <a:latin typeface="UD デジタル 教科書体 NK-R" panose="02020400000000000000" pitchFamily="18" charset="-128"/>
                <a:ea typeface="UD デジタル 教科書体 NK-R" panose="02020400000000000000" pitchFamily="18" charset="-128"/>
              </a:rPr>
              <a:t>あすれっぷ学習塾　受講コース例と費用について</a:t>
            </a:r>
            <a:r>
              <a:rPr lang="en-US" altLang="ja-JP" sz="1400" dirty="0">
                <a:latin typeface="UD デジタル 教科書体 NK-R" panose="02020400000000000000" pitchFamily="18" charset="-128"/>
                <a:ea typeface="UD デジタル 教科書体 NK-R" panose="02020400000000000000" pitchFamily="18" charset="-128"/>
              </a:rPr>
              <a:t>2024</a:t>
            </a:r>
            <a:r>
              <a:rPr lang="ja-JP" altLang="en-US" sz="1400" dirty="0">
                <a:latin typeface="UD デジタル 教科書体 NK-R" panose="02020400000000000000" pitchFamily="18" charset="-128"/>
                <a:ea typeface="UD デジタル 教科書体 NK-R" panose="02020400000000000000" pitchFamily="18" charset="-128"/>
              </a:rPr>
              <a:t>年度</a:t>
            </a:r>
            <a:endParaRPr kumimoji="1" lang="ja-JP" altLang="en-US" sz="1400" dirty="0"/>
          </a:p>
        </p:txBody>
      </p:sp>
      <p:sp>
        <p:nvSpPr>
          <p:cNvPr id="3" name="コンテンツ プレースホルダー 2">
            <a:extLst>
              <a:ext uri="{FF2B5EF4-FFF2-40B4-BE49-F238E27FC236}">
                <a16:creationId xmlns:a16="http://schemas.microsoft.com/office/drawing/2014/main" id="{76A036D4-452A-D224-F63A-3754A4BD0F28}"/>
              </a:ext>
            </a:extLst>
          </p:cNvPr>
          <p:cNvSpPr>
            <a:spLocks noGrp="1"/>
          </p:cNvSpPr>
          <p:nvPr>
            <p:ph idx="1"/>
          </p:nvPr>
        </p:nvSpPr>
        <p:spPr>
          <a:xfrm>
            <a:off x="187890" y="413359"/>
            <a:ext cx="6463431" cy="8442541"/>
          </a:xfrm>
        </p:spPr>
        <p:txBody>
          <a:bodyPr>
            <a:normAutofit fontScale="55000" lnSpcReduction="20000"/>
          </a:bodyPr>
          <a:lstStyle/>
          <a:p>
            <a:pPr marL="0" indent="0">
              <a:buNone/>
            </a:pPr>
            <a:endParaRPr lang="en-US" altLang="ja-JP" sz="19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2700" b="1" dirty="0">
                <a:latin typeface="UD デジタル 教科書体 NP-R" panose="02020400000000000000" pitchFamily="18" charset="-128"/>
                <a:ea typeface="UD デジタル 教科書体 NP-R" panose="02020400000000000000" pitchFamily="18" charset="-128"/>
              </a:rPr>
              <a:t>■中学生 基本コース</a:t>
            </a:r>
            <a:r>
              <a:rPr kumimoji="1" lang="ja-JP" altLang="en-US" sz="1800" dirty="0">
                <a:latin typeface="UD デジタル 教科書体 NP-R" panose="02020400000000000000" pitchFamily="18" charset="-128"/>
                <a:ea typeface="UD デジタル 教科書体 NP-R" panose="02020400000000000000" pitchFamily="18" charset="-128"/>
              </a:rPr>
              <a:t>（季節講習以外の通常期間）</a:t>
            </a:r>
            <a:br>
              <a:rPr lang="ja-JP" altLang="en-US" sz="1600" dirty="0">
                <a:latin typeface="UD デジタル 教科書体 NP-R" panose="02020400000000000000" pitchFamily="18" charset="-128"/>
                <a:ea typeface="UD デジタル 教科書体 NP-R" panose="02020400000000000000" pitchFamily="18" charset="-128"/>
              </a:rPr>
            </a:b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endParaRPr lang="en-US" altLang="ja-JP" sz="12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endParaRPr lang="en-US" altLang="ja-JP" sz="17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r>
              <a:rPr lang="ja-JP" altLang="en-US" b="1" dirty="0">
                <a:latin typeface="UD デジタル 教科書体 NP-R" panose="02020400000000000000" pitchFamily="18" charset="-128"/>
                <a:ea typeface="UD デジタル 教科書体 NP-R" panose="02020400000000000000" pitchFamily="18" charset="-128"/>
              </a:rPr>
              <a:t>●通年使用教材費</a:t>
            </a:r>
            <a:r>
              <a:rPr lang="en-US" altLang="ja-JP" sz="17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入塾時と毎年</a:t>
            </a:r>
            <a:r>
              <a:rPr lang="en-US" altLang="ja-JP" sz="1600" dirty="0">
                <a:latin typeface="UD デジタル 教科書体 NP-R" panose="02020400000000000000" pitchFamily="18" charset="-128"/>
                <a:ea typeface="UD デジタル 教科書体 NP-R" panose="02020400000000000000" pitchFamily="18" charset="-128"/>
              </a:rPr>
              <a:t>4</a:t>
            </a:r>
            <a:r>
              <a:rPr lang="ja-JP" altLang="en-US" sz="1600" dirty="0">
                <a:latin typeface="UD デジタル 教科書体 NP-R" panose="02020400000000000000" pitchFamily="18" charset="-128"/>
                <a:ea typeface="UD デジタル 教科書体 NP-R" panose="02020400000000000000" pitchFamily="18" charset="-128"/>
              </a:rPr>
              <a:t>月に年間分をいただきます。下記は</a:t>
            </a:r>
            <a:r>
              <a:rPr lang="en-US" altLang="ja-JP" sz="1600" dirty="0">
                <a:latin typeface="UD デジタル 教科書体 NP-R" panose="02020400000000000000" pitchFamily="18" charset="-128"/>
                <a:ea typeface="UD デジタル 教科書体 NP-R" panose="02020400000000000000" pitchFamily="18" charset="-128"/>
              </a:rPr>
              <a:t>24</a:t>
            </a:r>
            <a:r>
              <a:rPr lang="ja-JP" altLang="en-US" sz="1600" dirty="0">
                <a:latin typeface="UD デジタル 教科書体 NP-R" panose="02020400000000000000" pitchFamily="18" charset="-128"/>
                <a:ea typeface="UD デジタル 教科書体 NP-R" panose="02020400000000000000" pitchFamily="18" charset="-128"/>
              </a:rPr>
              <a:t>年度の目安です。</a:t>
            </a:r>
            <a:br>
              <a:rPr lang="en-US" altLang="ja-JP" sz="1000" dirty="0">
                <a:latin typeface="UD デジタル 教科書体 NP-R" panose="02020400000000000000" pitchFamily="18" charset="-128"/>
                <a:ea typeface="UD デジタル 教科書体 NP-R" panose="02020400000000000000" pitchFamily="18" charset="-128"/>
              </a:rPr>
            </a:br>
            <a:r>
              <a:rPr lang="ja-JP" altLang="en-US" sz="1800" dirty="0">
                <a:latin typeface="UD デジタル 教科書体 NP-R" panose="02020400000000000000" pitchFamily="18" charset="-128"/>
                <a:ea typeface="UD デジタル 教科書体 NP-R" panose="02020400000000000000" pitchFamily="18" charset="-128"/>
              </a:rPr>
              <a:t>　</a:t>
            </a:r>
            <a:r>
              <a:rPr lang="ja-JP" altLang="en-US" sz="1800" b="1" dirty="0">
                <a:latin typeface="UD デジタル 教科書体 NP-R" panose="02020400000000000000" pitchFamily="18" charset="-128"/>
                <a:ea typeface="UD デジタル 教科書体 NP-R" panose="02020400000000000000" pitchFamily="18" charset="-128"/>
              </a:rPr>
              <a:t>・中学</a:t>
            </a:r>
            <a:r>
              <a:rPr lang="en-US" altLang="ja-JP" sz="1800" b="1" dirty="0">
                <a:latin typeface="UD デジタル 教科書体 NP-R" panose="02020400000000000000" pitchFamily="18" charset="-128"/>
                <a:ea typeface="UD デジタル 教科書体 NP-R" panose="02020400000000000000" pitchFamily="18" charset="-128"/>
              </a:rPr>
              <a:t>1</a:t>
            </a:r>
            <a:r>
              <a:rPr lang="ja-JP" altLang="en-US" sz="1800" b="1" dirty="0">
                <a:latin typeface="UD デジタル 教科書体 NP-R" panose="02020400000000000000" pitchFamily="18" charset="-128"/>
                <a:ea typeface="UD デジタル 教科書体 NP-R" panose="02020400000000000000" pitchFamily="18" charset="-128"/>
              </a:rPr>
              <a:t>年生　</a:t>
            </a:r>
            <a:r>
              <a:rPr lang="ja-JP" altLang="en-US" sz="1800" dirty="0">
                <a:latin typeface="UD デジタル 教科書体 NP-R" panose="02020400000000000000" pitchFamily="18" charset="-128"/>
                <a:ea typeface="UD デジタル 教科書体 NP-R" panose="02020400000000000000" pitchFamily="18" charset="-128"/>
              </a:rPr>
              <a:t>通年使用教材（</a:t>
            </a:r>
            <a:r>
              <a:rPr lang="en-US" altLang="ja-JP" sz="1800" dirty="0">
                <a:latin typeface="UD デジタル 教科書体 NP-R" panose="02020400000000000000" pitchFamily="18" charset="-128"/>
                <a:ea typeface="UD デジタル 教科書体 NP-R" panose="02020400000000000000" pitchFamily="18" charset="-128"/>
              </a:rPr>
              <a:t>5</a:t>
            </a:r>
            <a:r>
              <a:rPr lang="ja-JP" altLang="en-US" sz="1800" dirty="0">
                <a:latin typeface="UD デジタル 教科書体 NP-R" panose="02020400000000000000" pitchFamily="18" charset="-128"/>
                <a:ea typeface="UD デジタル 教科書体 NP-R" panose="02020400000000000000" pitchFamily="18" charset="-128"/>
              </a:rPr>
              <a:t>教科）</a:t>
            </a:r>
            <a:r>
              <a:rPr lang="en-US" altLang="ja-JP" sz="1800" dirty="0">
                <a:latin typeface="UD デジタル 教科書体 NP-R" panose="02020400000000000000" pitchFamily="18" charset="-128"/>
                <a:ea typeface="UD デジタル 教科書体 NP-R" panose="02020400000000000000" pitchFamily="18" charset="-128"/>
              </a:rPr>
              <a:t>17,150</a:t>
            </a:r>
            <a:r>
              <a:rPr lang="ja-JP" altLang="en-US" sz="1800" dirty="0">
                <a:latin typeface="UD デジタル 教科書体 NP-R" panose="02020400000000000000" pitchFamily="18" charset="-128"/>
                <a:ea typeface="UD デジタル 教科書体 NP-R" panose="02020400000000000000" pitchFamily="18" charset="-128"/>
              </a:rPr>
              <a:t>円　</a:t>
            </a:r>
            <a:r>
              <a:rPr lang="ja-JP" altLang="en-US" sz="1800" b="1" dirty="0">
                <a:latin typeface="UD デジタル 教科書体 NP-R" panose="02020400000000000000" pitchFamily="18" charset="-128"/>
                <a:ea typeface="UD デジタル 教科書体 NP-R" panose="02020400000000000000" pitchFamily="18" charset="-128"/>
              </a:rPr>
              <a:t>中学</a:t>
            </a:r>
            <a:r>
              <a:rPr lang="en-US" altLang="ja-JP" sz="1800" b="1" dirty="0">
                <a:latin typeface="UD デジタル 教科書体 NP-R" panose="02020400000000000000" pitchFamily="18" charset="-128"/>
                <a:ea typeface="UD デジタル 教科書体 NP-R" panose="02020400000000000000" pitchFamily="18" charset="-128"/>
              </a:rPr>
              <a:t>2</a:t>
            </a:r>
            <a:r>
              <a:rPr lang="ja-JP" altLang="en-US" sz="1800" b="1" dirty="0">
                <a:latin typeface="UD デジタル 教科書体 NP-R" panose="02020400000000000000" pitchFamily="18" charset="-128"/>
                <a:ea typeface="UD デジタル 教科書体 NP-R" panose="02020400000000000000" pitchFamily="18" charset="-128"/>
              </a:rPr>
              <a:t>年生</a:t>
            </a:r>
            <a:r>
              <a:rPr lang="ja-JP" altLang="en-US" sz="1800" dirty="0">
                <a:latin typeface="UD デジタル 教科書体 NP-R" panose="02020400000000000000" pitchFamily="18" charset="-128"/>
                <a:ea typeface="UD デジタル 教科書体 NP-R" panose="02020400000000000000" pitchFamily="18" charset="-128"/>
              </a:rPr>
              <a:t>　通年使用教材（</a:t>
            </a:r>
            <a:r>
              <a:rPr lang="en-US" altLang="ja-JP" sz="1800" dirty="0">
                <a:latin typeface="UD デジタル 教科書体 NP-R" panose="02020400000000000000" pitchFamily="18" charset="-128"/>
                <a:ea typeface="UD デジタル 教科書体 NP-R" panose="02020400000000000000" pitchFamily="18" charset="-128"/>
              </a:rPr>
              <a:t>5</a:t>
            </a:r>
            <a:r>
              <a:rPr lang="ja-JP" altLang="en-US" sz="1800" dirty="0">
                <a:latin typeface="UD デジタル 教科書体 NP-R" panose="02020400000000000000" pitchFamily="18" charset="-128"/>
                <a:ea typeface="UD デジタル 教科書体 NP-R" panose="02020400000000000000" pitchFamily="18" charset="-128"/>
              </a:rPr>
              <a:t>教科）</a:t>
            </a:r>
            <a:r>
              <a:rPr lang="en-US" altLang="ja-JP" sz="1800" dirty="0">
                <a:latin typeface="UD デジタル 教科書体 NP-R" panose="02020400000000000000" pitchFamily="18" charset="-128"/>
                <a:ea typeface="UD デジタル 教科書体 NP-R" panose="02020400000000000000" pitchFamily="18" charset="-128"/>
              </a:rPr>
              <a:t>19,800</a:t>
            </a:r>
            <a:r>
              <a:rPr lang="ja-JP" altLang="en-US" sz="1800" dirty="0">
                <a:latin typeface="UD デジタル 教科書体 NP-R" panose="02020400000000000000" pitchFamily="18" charset="-128"/>
                <a:ea typeface="UD デジタル 教科書体 NP-R" panose="02020400000000000000" pitchFamily="18" charset="-128"/>
              </a:rPr>
              <a:t>円</a:t>
            </a:r>
            <a:br>
              <a:rPr lang="en-US" altLang="ja-JP" sz="1800" dirty="0">
                <a:latin typeface="UD デジタル 教科書体 NP-R" panose="02020400000000000000" pitchFamily="18" charset="-128"/>
                <a:ea typeface="UD デジタル 教科書体 NP-R" panose="02020400000000000000" pitchFamily="18" charset="-128"/>
              </a:rPr>
            </a:br>
            <a:r>
              <a:rPr lang="ja-JP" altLang="en-US" sz="1800" dirty="0">
                <a:latin typeface="UD デジタル 教科書体 NP-R" panose="02020400000000000000" pitchFamily="18" charset="-128"/>
                <a:ea typeface="UD デジタル 教科書体 NP-R" panose="02020400000000000000" pitchFamily="18" charset="-128"/>
              </a:rPr>
              <a:t>　</a:t>
            </a:r>
            <a:r>
              <a:rPr lang="ja-JP" altLang="en-US" sz="1800" b="1" dirty="0">
                <a:latin typeface="UD デジタル 教科書体 NP-R" panose="02020400000000000000" pitchFamily="18" charset="-128"/>
                <a:ea typeface="UD デジタル 教科書体 NP-R" panose="02020400000000000000" pitchFamily="18" charset="-128"/>
              </a:rPr>
              <a:t>・中学</a:t>
            </a:r>
            <a:r>
              <a:rPr lang="en-US" altLang="ja-JP" sz="1800" b="1" dirty="0">
                <a:latin typeface="UD デジタル 教科書体 NP-R" panose="02020400000000000000" pitchFamily="18" charset="-128"/>
                <a:ea typeface="UD デジタル 教科書体 NP-R" panose="02020400000000000000" pitchFamily="18" charset="-128"/>
              </a:rPr>
              <a:t>3</a:t>
            </a:r>
            <a:r>
              <a:rPr lang="ja-JP" altLang="en-US" sz="1800" b="1" dirty="0">
                <a:latin typeface="UD デジタル 教科書体 NP-R" panose="02020400000000000000" pitchFamily="18" charset="-128"/>
                <a:ea typeface="UD デジタル 教科書体 NP-R" panose="02020400000000000000" pitchFamily="18" charset="-128"/>
              </a:rPr>
              <a:t>年生</a:t>
            </a:r>
            <a:r>
              <a:rPr lang="ja-JP" altLang="en-US" sz="1800" dirty="0">
                <a:latin typeface="UD デジタル 教科書体 NP-R" panose="02020400000000000000" pitchFamily="18" charset="-128"/>
                <a:ea typeface="UD デジタル 教科書体 NP-R" panose="02020400000000000000" pitchFamily="18" charset="-128"/>
              </a:rPr>
              <a:t>　通年使用教材（</a:t>
            </a:r>
            <a:r>
              <a:rPr lang="en-US" altLang="ja-JP" sz="1800" dirty="0">
                <a:latin typeface="UD デジタル 教科書体 NP-R" panose="02020400000000000000" pitchFamily="18" charset="-128"/>
                <a:ea typeface="UD デジタル 教科書体 NP-R" panose="02020400000000000000" pitchFamily="18" charset="-128"/>
              </a:rPr>
              <a:t>5</a:t>
            </a:r>
            <a:r>
              <a:rPr lang="ja-JP" altLang="en-US" sz="1800" dirty="0">
                <a:latin typeface="UD デジタル 教科書体 NP-R" panose="02020400000000000000" pitchFamily="18" charset="-128"/>
                <a:ea typeface="UD デジタル 教科書体 NP-R" panose="02020400000000000000" pitchFamily="18" charset="-128"/>
              </a:rPr>
              <a:t>教科）</a:t>
            </a:r>
            <a:r>
              <a:rPr lang="en-US" altLang="ja-JP" sz="1800" dirty="0">
                <a:latin typeface="UD デジタル 教科書体 NP-R" panose="02020400000000000000" pitchFamily="18" charset="-128"/>
                <a:ea typeface="UD デジタル 教科書体 NP-R" panose="02020400000000000000" pitchFamily="18" charset="-128"/>
              </a:rPr>
              <a:t>22,000</a:t>
            </a:r>
            <a:r>
              <a:rPr lang="ja-JP" altLang="en-US" sz="1800" dirty="0">
                <a:latin typeface="UD デジタル 教科書体 NP-R" panose="02020400000000000000" pitchFamily="18" charset="-128"/>
                <a:ea typeface="UD デジタル 教科書体 NP-R" panose="02020400000000000000" pitchFamily="18" charset="-128"/>
              </a:rPr>
              <a:t>円　</a:t>
            </a:r>
            <a:r>
              <a:rPr lang="ja-JP" altLang="en-US" sz="1800" b="1" dirty="0">
                <a:latin typeface="UD デジタル 教科書体 NP-R" panose="02020400000000000000" pitchFamily="18" charset="-128"/>
                <a:ea typeface="UD デジタル 教科書体 NP-R" panose="02020400000000000000" pitchFamily="18" charset="-128"/>
              </a:rPr>
              <a:t>中学</a:t>
            </a:r>
            <a:r>
              <a:rPr lang="en-US" altLang="ja-JP" sz="1800" b="1" dirty="0">
                <a:latin typeface="UD デジタル 教科書体 NP-R" panose="02020400000000000000" pitchFamily="18" charset="-128"/>
                <a:ea typeface="UD デジタル 教科書体 NP-R" panose="02020400000000000000" pitchFamily="18" charset="-128"/>
              </a:rPr>
              <a:t>3</a:t>
            </a:r>
            <a:r>
              <a:rPr lang="ja-JP" altLang="en-US" sz="1800" b="1" dirty="0">
                <a:latin typeface="UD デジタル 教科書体 NP-R" panose="02020400000000000000" pitchFamily="18" charset="-128"/>
                <a:ea typeface="UD デジタル 教科書体 NP-R" panose="02020400000000000000" pitchFamily="18" charset="-128"/>
              </a:rPr>
              <a:t>年生　</a:t>
            </a:r>
            <a:r>
              <a:rPr lang="ja-JP" altLang="en-US" sz="1800" dirty="0">
                <a:latin typeface="UD デジタル 教科書体 NP-R" panose="02020400000000000000" pitchFamily="18" charset="-128"/>
                <a:ea typeface="UD デジタル 教科書体 NP-R" panose="02020400000000000000" pitchFamily="18" charset="-128"/>
              </a:rPr>
              <a:t>受験用教材（</a:t>
            </a:r>
            <a:r>
              <a:rPr lang="en-US" altLang="ja-JP" sz="1800" dirty="0">
                <a:latin typeface="UD デジタル 教科書体 NP-R" panose="02020400000000000000" pitchFamily="18" charset="-128"/>
                <a:ea typeface="UD デジタル 教科書体 NP-R" panose="02020400000000000000" pitchFamily="18" charset="-128"/>
              </a:rPr>
              <a:t>5</a:t>
            </a:r>
            <a:r>
              <a:rPr lang="ja-JP" altLang="en-US" sz="1800" dirty="0">
                <a:latin typeface="UD デジタル 教科書体 NP-R" panose="02020400000000000000" pitchFamily="18" charset="-128"/>
                <a:ea typeface="UD デジタル 教科書体 NP-R" panose="02020400000000000000" pitchFamily="18" charset="-128"/>
              </a:rPr>
              <a:t>教科）</a:t>
            </a:r>
            <a:r>
              <a:rPr lang="en-US" altLang="ja-JP" sz="1800" dirty="0">
                <a:latin typeface="UD デジタル 教科書体 NP-R" panose="02020400000000000000" pitchFamily="18" charset="-128"/>
                <a:ea typeface="UD デジタル 教科書体 NP-R" panose="02020400000000000000" pitchFamily="18" charset="-128"/>
              </a:rPr>
              <a:t>11,000</a:t>
            </a:r>
            <a:r>
              <a:rPr lang="ja-JP" altLang="en-US" sz="1800" dirty="0">
                <a:latin typeface="UD デジタル 教科書体 NP-R" panose="02020400000000000000" pitchFamily="18" charset="-128"/>
                <a:ea typeface="UD デジタル 教科書体 NP-R" panose="02020400000000000000" pitchFamily="18" charset="-128"/>
              </a:rPr>
              <a:t>円</a:t>
            </a:r>
            <a:br>
              <a:rPr lang="en-US" altLang="ja-JP" sz="1800" dirty="0">
                <a:latin typeface="UD デジタル 教科書体 NP-R" panose="02020400000000000000" pitchFamily="18" charset="-128"/>
                <a:ea typeface="UD デジタル 教科書体 NP-R" panose="02020400000000000000" pitchFamily="18" charset="-128"/>
              </a:rPr>
            </a:br>
            <a:r>
              <a:rPr lang="ja-JP" altLang="en-US" sz="1800" dirty="0">
                <a:latin typeface="UD デジタル 教科書体 NP-R" panose="02020400000000000000" pitchFamily="18" charset="-128"/>
                <a:ea typeface="UD デジタル 教科書体 NP-R" panose="02020400000000000000" pitchFamily="18" charset="-128"/>
              </a:rPr>
              <a:t>　例（英・数＝予習用教材各１冊、国語＝語句・漢字教材１冊＋５教科＝テスト対策各教科＝社会は地理、歴史、公民で各１冊　各学年７冊以上　計＝約１０冊～＋受験用教材含む）</a:t>
            </a:r>
            <a:br>
              <a:rPr lang="en-US" altLang="ja-JP" sz="1800" dirty="0">
                <a:latin typeface="UD デジタル 教科書体 NP-R" panose="02020400000000000000" pitchFamily="18" charset="-128"/>
                <a:ea typeface="UD デジタル 教科書体 NP-R" panose="02020400000000000000" pitchFamily="18" charset="-128"/>
              </a:rPr>
            </a:br>
            <a:r>
              <a:rPr lang="en-US" altLang="ja-JP" sz="1800" dirty="0">
                <a:latin typeface="UD デジタル 教科書体 NP-R" panose="02020400000000000000" pitchFamily="18" charset="-128"/>
                <a:ea typeface="UD デジタル 教科書体 NP-R" panose="02020400000000000000" pitchFamily="18" charset="-128"/>
              </a:rPr>
              <a:t>※</a:t>
            </a:r>
            <a:r>
              <a:rPr lang="ja-JP" altLang="en-US" sz="1800" dirty="0">
                <a:latin typeface="UD デジタル 教科書体 NP-R" panose="02020400000000000000" pitchFamily="18" charset="-128"/>
                <a:ea typeface="UD デジタル 教科書体 NP-R" panose="02020400000000000000" pitchFamily="18" charset="-128"/>
              </a:rPr>
              <a:t>公開模試受験の際の受験費用は別途が発生いたします。</a:t>
            </a:r>
            <a:endParaRPr lang="en-US" altLang="ja-JP" sz="18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r>
              <a:rPr lang="ja-JP" altLang="en-US" b="1" u="sng" dirty="0">
                <a:latin typeface="UD デジタル 教科書体 NP-R" panose="02020400000000000000" pitchFamily="18" charset="-128"/>
                <a:ea typeface="UD デジタル 教科書体 NP-R" panose="02020400000000000000" pitchFamily="18" charset="-128"/>
              </a:rPr>
              <a:t>★通常授業期間、テスト対策等の講座は無料です。</a:t>
            </a:r>
            <a:r>
              <a:rPr lang="ja-JP" altLang="en-US" dirty="0">
                <a:latin typeface="UD デジタル 教科書体 NP-R" panose="02020400000000000000" pitchFamily="18" charset="-128"/>
                <a:ea typeface="UD デジタル 教科書体 NP-R" panose="02020400000000000000" pitchFamily="18" charset="-128"/>
              </a:rPr>
              <a:t>別途、使用教材実費が掛かる場合はご相談させていただきますが、</a:t>
            </a:r>
            <a:r>
              <a:rPr lang="ja-JP" altLang="en-US" u="sng" dirty="0">
                <a:latin typeface="UD デジタル 教科書体 NP-R" panose="02020400000000000000" pitchFamily="18" charset="-128"/>
                <a:ea typeface="UD デジタル 教科書体 NP-R" panose="02020400000000000000" pitchFamily="18" charset="-128"/>
              </a:rPr>
              <a:t>定期テスト対策（＝２週間前通塾可能）の追加費用は発生しません。また、定期テスト対策などの土日の臨時開講も費用は発生いたしません。</a:t>
            </a:r>
            <a:endParaRPr lang="en-US" altLang="ja-JP" u="sng"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r>
              <a:rPr lang="ja-JP" altLang="en-US" sz="2400" b="1" u="sng" dirty="0">
                <a:latin typeface="UD デジタル 教科書体 NP-R" panose="02020400000000000000" pitchFamily="18" charset="-128"/>
                <a:ea typeface="UD デジタル 教科書体 NP-R" panose="02020400000000000000" pitchFamily="18" charset="-128"/>
              </a:rPr>
              <a:t>★兄弟姉妹割引</a:t>
            </a:r>
            <a:r>
              <a:rPr lang="ja-JP" altLang="en-US" sz="1800" b="1" dirty="0">
                <a:latin typeface="UD デジタル 教科書体 NP-R" panose="02020400000000000000" pitchFamily="18" charset="-128"/>
                <a:ea typeface="UD デジタル 教科書体 NP-R" panose="02020400000000000000" pitchFamily="18" charset="-128"/>
              </a:rPr>
              <a:t>（中学生、小学生共通）　</a:t>
            </a:r>
            <a:r>
              <a:rPr kumimoji="1" lang="en-US" altLang="ja-JP" sz="1800" dirty="0">
                <a:latin typeface="UD デジタル 教科書体 NP-R" panose="02020400000000000000" pitchFamily="18" charset="-128"/>
                <a:ea typeface="UD デジタル 教科書体 NP-R" panose="02020400000000000000" pitchFamily="18" charset="-128"/>
              </a:rPr>
              <a:t>2</a:t>
            </a:r>
            <a:r>
              <a:rPr kumimoji="1" lang="ja-JP" altLang="en-US" sz="1800" dirty="0">
                <a:latin typeface="UD デジタル 教科書体 NP-R" panose="02020400000000000000" pitchFamily="18" charset="-128"/>
                <a:ea typeface="UD デジタル 教科書体 NP-R" panose="02020400000000000000" pitchFamily="18" charset="-128"/>
              </a:rPr>
              <a:t>人同時に通塾されている方は安い方の方の受講費を</a:t>
            </a:r>
            <a:r>
              <a:rPr kumimoji="1" lang="en-US" altLang="ja-JP" sz="1800" dirty="0">
                <a:latin typeface="UD デジタル 教科書体 NP-R" panose="02020400000000000000" pitchFamily="18" charset="-128"/>
                <a:ea typeface="UD デジタル 教科書体 NP-R" panose="02020400000000000000" pitchFamily="18" charset="-128"/>
              </a:rPr>
              <a:t>2</a:t>
            </a:r>
            <a:r>
              <a:rPr kumimoji="1" lang="ja-JP" altLang="en-US" sz="1800" dirty="0">
                <a:latin typeface="UD デジタル 教科書体 NP-R" panose="02020400000000000000" pitchFamily="18" charset="-128"/>
                <a:ea typeface="UD デジタル 教科書体 NP-R" panose="02020400000000000000" pitchFamily="18" charset="-128"/>
              </a:rPr>
              <a:t>割引き、</a:t>
            </a:r>
            <a:r>
              <a:rPr lang="ja-JP" altLang="en-US" sz="1800" dirty="0">
                <a:latin typeface="UD デジタル 教科書体 NP-R" panose="02020400000000000000" pitchFamily="18" charset="-128"/>
                <a:ea typeface="UD デジタル 教科書体 NP-R" panose="02020400000000000000" pitchFamily="18" charset="-128"/>
              </a:rPr>
              <a:t>３人同時に通われている方は一番安い方から２割引き、二番目の方が１割引きとさせていただきます。</a:t>
            </a:r>
            <a:r>
              <a:rPr lang="en-US" altLang="ja-JP" sz="1800" dirty="0">
                <a:latin typeface="UD デジタル 教科書体 NP-R" panose="02020400000000000000" pitchFamily="18" charset="-128"/>
                <a:ea typeface="UD デジタル 教科書体 NP-R" panose="02020400000000000000" pitchFamily="18" charset="-128"/>
              </a:rPr>
              <a:t>※</a:t>
            </a:r>
            <a:r>
              <a:rPr lang="ja-JP" altLang="en-US" sz="1800" dirty="0">
                <a:latin typeface="UD デジタル 教科書体 NP-R" panose="02020400000000000000" pitchFamily="18" charset="-128"/>
                <a:ea typeface="UD デジタル 教科書体 NP-R" panose="02020400000000000000" pitchFamily="18" charset="-128"/>
              </a:rPr>
              <a:t>小学生「わかばコース」の方は除きます。</a:t>
            </a:r>
            <a:endParaRPr lang="en-US" altLang="ja-JP" sz="18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2700" b="1" dirty="0">
                <a:latin typeface="UD デジタル 教科書体 NP-R" panose="02020400000000000000" pitchFamily="18" charset="-128"/>
                <a:ea typeface="UD デジタル 教科書体 NP-R" panose="02020400000000000000" pitchFamily="18" charset="-128"/>
              </a:rPr>
              <a:t>■小学生基本コース</a:t>
            </a:r>
            <a:r>
              <a:rPr kumimoji="1" lang="ja-JP" altLang="en-US" sz="1800" b="1" dirty="0">
                <a:latin typeface="UD デジタル 教科書体 NP-R" panose="02020400000000000000" pitchFamily="18" charset="-128"/>
                <a:ea typeface="UD デジタル 教科書体 NP-R" panose="02020400000000000000" pitchFamily="18" charset="-128"/>
              </a:rPr>
              <a:t>（季節講習以外の通常期間）</a:t>
            </a:r>
            <a:br>
              <a:rPr kumimoji="1" lang="en-US" altLang="ja-JP" sz="1100" b="1" dirty="0">
                <a:latin typeface="UD デジタル 教科書体 NP-R" panose="02020400000000000000" pitchFamily="18" charset="-128"/>
                <a:ea typeface="UD デジタル 教科書体 NP-R" panose="02020400000000000000" pitchFamily="18" charset="-128"/>
              </a:rPr>
            </a:br>
            <a:br>
              <a:rPr lang="en-US" altLang="ja-JP" sz="1100" u="sng" dirty="0">
                <a:latin typeface="UD デジタル 教科書体 NP-R" panose="02020400000000000000" pitchFamily="18" charset="-128"/>
                <a:ea typeface="UD デジタル 教科書体 NP-R" panose="02020400000000000000" pitchFamily="18" charset="-128"/>
              </a:rPr>
            </a:br>
            <a:br>
              <a:rPr lang="ja-JP" altLang="en-US" sz="1100" u="sng" dirty="0">
                <a:latin typeface="UD デジタル 教科書体 NP-R" panose="02020400000000000000" pitchFamily="18" charset="-128"/>
                <a:ea typeface="UD デジタル 教科書体 NP-R" panose="02020400000000000000" pitchFamily="18" charset="-128"/>
              </a:rPr>
            </a:br>
            <a:endParaRPr lang="en-US" altLang="ja-JP" sz="1100" u="sng" dirty="0">
              <a:latin typeface="UD デジタル 教科書体 NP-R" panose="02020400000000000000" pitchFamily="18" charset="-128"/>
              <a:ea typeface="UD デジタル 教科書体 NP-R" panose="02020400000000000000" pitchFamily="18" charset="-128"/>
            </a:endParaRPr>
          </a:p>
          <a:p>
            <a:pPr marL="0" indent="0">
              <a:buNone/>
            </a:pPr>
            <a:endParaRPr kumimoji="1" lang="en-US" altLang="ja-JP" sz="11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endParaRPr lang="en-US" altLang="ja-JP" sz="11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r>
              <a:rPr lang="ja-JP" altLang="en-US" sz="2200" b="1" dirty="0">
                <a:latin typeface="UD デジタル 教科書体 NP-R" panose="02020400000000000000" pitchFamily="18" charset="-128"/>
                <a:ea typeface="UD デジタル 教科書体 NP-R" panose="02020400000000000000" pitchFamily="18" charset="-128"/>
              </a:rPr>
              <a:t>●通年使用教材</a:t>
            </a:r>
            <a:r>
              <a:rPr lang="ja-JP" altLang="en-US" sz="2200" dirty="0">
                <a:latin typeface="UD デジタル 教科書体 NP-R" panose="02020400000000000000" pitchFamily="18" charset="-128"/>
                <a:ea typeface="UD デジタル 教科書体 NP-R" panose="02020400000000000000" pitchFamily="18" charset="-128"/>
              </a:rPr>
              <a:t>　漢字学習教材（</a:t>
            </a:r>
            <a:r>
              <a:rPr lang="en-US" altLang="ja-JP" sz="2200" dirty="0">
                <a:latin typeface="UD デジタル 教科書体 NP-R" panose="02020400000000000000" pitchFamily="18" charset="-128"/>
                <a:ea typeface="UD デジタル 教科書体 NP-R" panose="02020400000000000000" pitchFamily="18" charset="-128"/>
              </a:rPr>
              <a:t>1</a:t>
            </a:r>
            <a:r>
              <a:rPr lang="ja-JP" altLang="en-US" sz="2200" dirty="0">
                <a:latin typeface="UD デジタル 教科書体 NP-R" panose="02020400000000000000" pitchFamily="18" charset="-128"/>
                <a:ea typeface="UD デジタル 教科書体 NP-R" panose="02020400000000000000" pitchFamily="18" charset="-128"/>
              </a:rPr>
              <a:t>冊目安</a:t>
            </a:r>
            <a:r>
              <a:rPr lang="en-US" altLang="ja-JP" sz="2200" dirty="0">
                <a:latin typeface="UD デジタル 教科書体 NP-R" panose="02020400000000000000" pitchFamily="18" charset="-128"/>
                <a:ea typeface="UD デジタル 教科書体 NP-R" panose="02020400000000000000" pitchFamily="18" charset="-128"/>
              </a:rPr>
              <a:t>1,000</a:t>
            </a:r>
            <a:r>
              <a:rPr lang="ja-JP" altLang="en-US" sz="2200" dirty="0">
                <a:latin typeface="UD デジタル 教科書体 NP-R" panose="02020400000000000000" pitchFamily="18" charset="-128"/>
                <a:ea typeface="UD デジタル 教科書体 NP-R" panose="02020400000000000000" pitchFamily="18" charset="-128"/>
              </a:rPr>
              <a:t>円）、</a:t>
            </a:r>
            <a:r>
              <a:rPr lang="en-US" altLang="ja-JP" sz="2200" dirty="0">
                <a:latin typeface="UD デジタル 教科書体 NP-R" panose="02020400000000000000" pitchFamily="18" charset="-128"/>
                <a:ea typeface="UD デジタル 教科書体 NP-R" panose="02020400000000000000" pitchFamily="18" charset="-128"/>
              </a:rPr>
              <a:t>6</a:t>
            </a:r>
            <a:r>
              <a:rPr lang="ja-JP" altLang="en-US" sz="2200" dirty="0">
                <a:latin typeface="UD デジタル 教科書体 NP-R" panose="02020400000000000000" pitchFamily="18" charset="-128"/>
                <a:ea typeface="UD デジタル 教科書体 NP-R" panose="02020400000000000000" pitchFamily="18" charset="-128"/>
              </a:rPr>
              <a:t>年生は英語の中学準備教材（可能な人は中</a:t>
            </a:r>
            <a:r>
              <a:rPr lang="en-US" altLang="ja-JP" sz="2200" dirty="0">
                <a:latin typeface="UD デジタル 教科書体 NP-R" panose="02020400000000000000" pitchFamily="18" charset="-128"/>
                <a:ea typeface="UD デジタル 教科書体 NP-R" panose="02020400000000000000" pitchFamily="18" charset="-128"/>
              </a:rPr>
              <a:t>1</a:t>
            </a:r>
            <a:r>
              <a:rPr lang="ja-JP" altLang="en-US" sz="2200" dirty="0">
                <a:latin typeface="UD デジタル 教科書体 NP-R" panose="02020400000000000000" pitchFamily="18" charset="-128"/>
                <a:ea typeface="UD デジタル 教科書体 NP-R" panose="02020400000000000000" pitchFamily="18" charset="-128"/>
              </a:rPr>
              <a:t>英語の教材を）使用します（各</a:t>
            </a:r>
            <a:r>
              <a:rPr lang="en-US" altLang="ja-JP" sz="2200" dirty="0">
                <a:latin typeface="UD デジタル 教科書体 NP-R" panose="02020400000000000000" pitchFamily="18" charset="-128"/>
                <a:ea typeface="UD デジタル 教科書体 NP-R" panose="02020400000000000000" pitchFamily="18" charset="-128"/>
              </a:rPr>
              <a:t>1</a:t>
            </a:r>
            <a:r>
              <a:rPr lang="ja-JP" altLang="en-US" sz="2200" dirty="0">
                <a:latin typeface="UD デジタル 教科書体 NP-R" panose="02020400000000000000" pitchFamily="18" charset="-128"/>
                <a:ea typeface="UD デジタル 教科書体 NP-R" panose="02020400000000000000" pitchFamily="18" charset="-128"/>
              </a:rPr>
              <a:t>冊</a:t>
            </a:r>
            <a:r>
              <a:rPr lang="en-US" altLang="ja-JP" sz="2200" dirty="0">
                <a:latin typeface="UD デジタル 教科書体 NP-R" panose="02020400000000000000" pitchFamily="18" charset="-128"/>
                <a:ea typeface="UD デジタル 教科書体 NP-R" panose="02020400000000000000" pitchFamily="18" charset="-128"/>
              </a:rPr>
              <a:t>1000</a:t>
            </a:r>
            <a:r>
              <a:rPr lang="ja-JP" altLang="en-US" sz="2200" dirty="0">
                <a:latin typeface="UD デジタル 教科書体 NP-R" panose="02020400000000000000" pitchFamily="18" charset="-128"/>
                <a:ea typeface="UD デジタル 教科書体 NP-R" panose="02020400000000000000" pitchFamily="18" charset="-128"/>
              </a:rPr>
              <a:t>円～</a:t>
            </a:r>
            <a:r>
              <a:rPr lang="en-US" altLang="ja-JP" sz="2200" dirty="0">
                <a:latin typeface="UD デジタル 教科書体 NP-R" panose="02020400000000000000" pitchFamily="18" charset="-128"/>
                <a:ea typeface="UD デジタル 教科書体 NP-R" panose="02020400000000000000" pitchFamily="18" charset="-128"/>
              </a:rPr>
              <a:t>1500</a:t>
            </a:r>
            <a:r>
              <a:rPr lang="ja-JP" altLang="en-US" sz="2200" dirty="0">
                <a:latin typeface="UD デジタル 教科書体 NP-R" panose="02020400000000000000" pitchFamily="18" charset="-128"/>
                <a:ea typeface="UD デジタル 教科書体 NP-R" panose="02020400000000000000" pitchFamily="18" charset="-128"/>
              </a:rPr>
              <a:t>円目安）。</a:t>
            </a:r>
            <a:r>
              <a:rPr kumimoji="1" lang="en-US" altLang="ja-JP" sz="2200" dirty="0">
                <a:latin typeface="UD デジタル 教科書体 NP-R" panose="02020400000000000000" pitchFamily="18" charset="-128"/>
                <a:ea typeface="UD デジタル 教科書体 NP-R" panose="02020400000000000000" pitchFamily="18" charset="-128"/>
              </a:rPr>
              <a:t> </a:t>
            </a:r>
            <a:br>
              <a:rPr kumimoji="1" lang="en-US" altLang="ja-JP" sz="2200" dirty="0">
                <a:latin typeface="UD デジタル 教科書体 NP-R" panose="02020400000000000000" pitchFamily="18" charset="-128"/>
                <a:ea typeface="UD デジタル 教科書体 NP-R" panose="02020400000000000000" pitchFamily="18" charset="-128"/>
              </a:rPr>
            </a:br>
            <a:r>
              <a:rPr kumimoji="1" lang="ja-JP" altLang="en-US" sz="2700" dirty="0">
                <a:latin typeface="UD デジタル 教科書体 NP-R" panose="02020400000000000000" pitchFamily="18" charset="-128"/>
                <a:ea typeface="UD デジタル 教科書体 NP-R" panose="02020400000000000000" pitchFamily="18" charset="-128"/>
              </a:rPr>
              <a:t>■季節講習（小・中学生共通）</a:t>
            </a:r>
            <a:br>
              <a:rPr kumimoji="1" lang="ja-JP" altLang="en-US" sz="1200" dirty="0">
                <a:latin typeface="UD デジタル 教科書体 NP-R" panose="02020400000000000000" pitchFamily="18" charset="-128"/>
                <a:ea typeface="UD デジタル 教科書体 NP-R" panose="02020400000000000000" pitchFamily="18" charset="-128"/>
              </a:rPr>
            </a:br>
            <a:r>
              <a:rPr kumimoji="1" lang="ja-JP" altLang="en-US" sz="2200" dirty="0">
                <a:latin typeface="UD デジタル 教科書体 NP-R" panose="02020400000000000000" pitchFamily="18" charset="-128"/>
                <a:ea typeface="UD デジタル 教科書体 NP-R" panose="02020400000000000000" pitchFamily="18" charset="-128"/>
              </a:rPr>
              <a:t>日程、内容が決まり次第、適時ご案内させていただきます。</a:t>
            </a:r>
          </a:p>
          <a:p>
            <a:pPr marL="0" indent="0">
              <a:lnSpc>
                <a:spcPct val="150000"/>
              </a:lnSpc>
              <a:buNone/>
            </a:pPr>
            <a:endParaRPr kumimoji="1" lang="en-US" altLang="ja-JP" sz="22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1200" dirty="0">
                <a:latin typeface="UD デジタル 教科書体 NP-R" panose="02020400000000000000" pitchFamily="18" charset="-128"/>
                <a:ea typeface="UD デジタル 教科書体 NP-R" panose="02020400000000000000" pitchFamily="18" charset="-128"/>
              </a:rPr>
              <a:t>　　　</a:t>
            </a:r>
            <a:endParaRPr kumimoji="1" lang="ja-JP" altLang="en-US" sz="1200" dirty="0"/>
          </a:p>
        </p:txBody>
      </p:sp>
      <p:sp>
        <p:nvSpPr>
          <p:cNvPr id="5" name="テキスト ボックス 4">
            <a:extLst>
              <a:ext uri="{FF2B5EF4-FFF2-40B4-BE49-F238E27FC236}">
                <a16:creationId xmlns:a16="http://schemas.microsoft.com/office/drawing/2014/main" id="{DC940C5F-264B-F1B6-AD93-B419C82BDE27}"/>
              </a:ext>
            </a:extLst>
          </p:cNvPr>
          <p:cNvSpPr txBox="1"/>
          <p:nvPr/>
        </p:nvSpPr>
        <p:spPr>
          <a:xfrm>
            <a:off x="4805943" y="1130184"/>
            <a:ext cx="1804528" cy="707886"/>
          </a:xfrm>
          <a:prstGeom prst="rect">
            <a:avLst/>
          </a:prstGeom>
          <a:noFill/>
        </p:spPr>
        <p:txBody>
          <a:bodyPr wrap="square" rtlCol="0">
            <a:spAutoFit/>
          </a:bodyPr>
          <a:lstStyle/>
          <a:p>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料金は全て税込表記です。あくまで例ですので、ご相談ください。</a:t>
            </a:r>
            <a:endParaRPr kumimoji="1" lang="en-US" altLang="ja-JP" sz="1000" dirty="0">
              <a:latin typeface="UD デジタル 教科書体 NK-R" panose="02020400000000000000" pitchFamily="18" charset="-128"/>
              <a:ea typeface="UD デジタル 教科書体 NK-R" panose="02020400000000000000" pitchFamily="18" charset="-128"/>
            </a:endParaRPr>
          </a:p>
          <a:p>
            <a:endParaRPr kumimoji="1" lang="ja-JP" altLang="en-US" sz="1000" dirty="0">
              <a:latin typeface="UD デジタル 教科書体 NK-R" panose="02020400000000000000" pitchFamily="18" charset="-128"/>
              <a:ea typeface="UD デジタル 教科書体 NK-R" panose="02020400000000000000" pitchFamily="18" charset="-128"/>
            </a:endParaRPr>
          </a:p>
        </p:txBody>
      </p:sp>
      <p:graphicFrame>
        <p:nvGraphicFramePr>
          <p:cNvPr id="6" name="表 8">
            <a:extLst>
              <a:ext uri="{FF2B5EF4-FFF2-40B4-BE49-F238E27FC236}">
                <a16:creationId xmlns:a16="http://schemas.microsoft.com/office/drawing/2014/main" id="{3DA85407-871F-D304-F45C-696EE8F67D71}"/>
              </a:ext>
            </a:extLst>
          </p:cNvPr>
          <p:cNvGraphicFramePr>
            <a:graphicFrameLocks noGrp="1" noChangeAspect="1"/>
          </p:cNvGraphicFramePr>
          <p:nvPr>
            <p:extLst>
              <p:ext uri="{D42A27DB-BD31-4B8C-83A1-F6EECF244321}">
                <p14:modId xmlns:p14="http://schemas.microsoft.com/office/powerpoint/2010/main" val="132799982"/>
              </p:ext>
            </p:extLst>
          </p:nvPr>
        </p:nvGraphicFramePr>
        <p:xfrm>
          <a:off x="471488" y="866634"/>
          <a:ext cx="4232040" cy="1036320"/>
        </p:xfrm>
        <a:graphic>
          <a:graphicData uri="http://schemas.openxmlformats.org/drawingml/2006/table">
            <a:tbl>
              <a:tblPr firstRow="1" bandRow="1">
                <a:tableStyleId>{5940675A-B579-460E-94D1-54222C63F5DA}</a:tableStyleId>
              </a:tblPr>
              <a:tblGrid>
                <a:gridCol w="1058010">
                  <a:extLst>
                    <a:ext uri="{9D8B030D-6E8A-4147-A177-3AD203B41FA5}">
                      <a16:colId xmlns:a16="http://schemas.microsoft.com/office/drawing/2014/main" val="61824598"/>
                    </a:ext>
                  </a:extLst>
                </a:gridCol>
                <a:gridCol w="1058010">
                  <a:extLst>
                    <a:ext uri="{9D8B030D-6E8A-4147-A177-3AD203B41FA5}">
                      <a16:colId xmlns:a16="http://schemas.microsoft.com/office/drawing/2014/main" val="2415579971"/>
                    </a:ext>
                  </a:extLst>
                </a:gridCol>
                <a:gridCol w="1058010">
                  <a:extLst>
                    <a:ext uri="{9D8B030D-6E8A-4147-A177-3AD203B41FA5}">
                      <a16:colId xmlns:a16="http://schemas.microsoft.com/office/drawing/2014/main" val="2819738172"/>
                    </a:ext>
                  </a:extLst>
                </a:gridCol>
                <a:gridCol w="1058010">
                  <a:extLst>
                    <a:ext uri="{9D8B030D-6E8A-4147-A177-3AD203B41FA5}">
                      <a16:colId xmlns:a16="http://schemas.microsoft.com/office/drawing/2014/main" val="2654792596"/>
                    </a:ext>
                  </a:extLst>
                </a:gridCol>
              </a:tblGrid>
              <a:tr h="255896">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学年</a:t>
                      </a:r>
                      <a:endParaRPr kumimoji="1" lang="en-US" altLang="ja-JP" sz="11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週</a:t>
                      </a:r>
                      <a:r>
                        <a:rPr kumimoji="1" lang="en-US" altLang="ja-JP" sz="1100" dirty="0">
                          <a:latin typeface="UD デジタル 教科書体 NP-R" panose="02020400000000000000" pitchFamily="18" charset="-128"/>
                          <a:ea typeface="UD デジタル 教科書体 NP-R" panose="02020400000000000000" pitchFamily="18" charset="-128"/>
                        </a:rPr>
                        <a:t>2</a:t>
                      </a:r>
                      <a:r>
                        <a:rPr kumimoji="1" lang="ja-JP" altLang="en-US" sz="1100" dirty="0">
                          <a:latin typeface="UD デジタル 教科書体 NP-R" panose="02020400000000000000" pitchFamily="18" charset="-128"/>
                          <a:ea typeface="UD デジタル 教科書体 NP-R" panose="02020400000000000000" pitchFamily="18" charset="-128"/>
                        </a:rPr>
                        <a:t>回</a:t>
                      </a:r>
                    </a:p>
                  </a:txBody>
                  <a:tcPr/>
                </a:tc>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週３回</a:t>
                      </a:r>
                    </a:p>
                  </a:txBody>
                  <a:tcPr/>
                </a:tc>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週</a:t>
                      </a:r>
                      <a:r>
                        <a:rPr kumimoji="1" lang="en-US" altLang="ja-JP" sz="1100" dirty="0">
                          <a:latin typeface="UD デジタル 教科書体 NP-R" panose="02020400000000000000" pitchFamily="18" charset="-128"/>
                          <a:ea typeface="UD デジタル 教科書体 NP-R" panose="02020400000000000000" pitchFamily="18" charset="-128"/>
                        </a:rPr>
                        <a:t>4</a:t>
                      </a:r>
                      <a:r>
                        <a:rPr kumimoji="1" lang="ja-JP" altLang="en-US" sz="1100" dirty="0">
                          <a:latin typeface="UD デジタル 教科書体 NP-R" panose="02020400000000000000" pitchFamily="18" charset="-128"/>
                          <a:ea typeface="UD デジタル 教科書体 NP-R" panose="02020400000000000000" pitchFamily="18" charset="-128"/>
                        </a:rPr>
                        <a:t>回以上</a:t>
                      </a:r>
                    </a:p>
                  </a:txBody>
                  <a:tcPr/>
                </a:tc>
                <a:extLst>
                  <a:ext uri="{0D108BD9-81ED-4DB2-BD59-A6C34878D82A}">
                    <a16:rowId xmlns:a16="http://schemas.microsoft.com/office/drawing/2014/main" val="3556265941"/>
                  </a:ext>
                </a:extLst>
              </a:tr>
              <a:tr h="255896">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中学</a:t>
                      </a:r>
                      <a:r>
                        <a:rPr kumimoji="1" lang="en-US" altLang="ja-JP" sz="1100" dirty="0">
                          <a:latin typeface="UD デジタル 教科書体 NP-R" panose="02020400000000000000" pitchFamily="18" charset="-128"/>
                          <a:ea typeface="UD デジタル 教科書体 NP-R" panose="02020400000000000000" pitchFamily="18" charset="-128"/>
                        </a:rPr>
                        <a:t>1</a:t>
                      </a:r>
                      <a:r>
                        <a:rPr kumimoji="1" lang="ja-JP" altLang="en-US" sz="1100" dirty="0">
                          <a:latin typeface="UD デジタル 教科書体 NP-R" panose="02020400000000000000" pitchFamily="18" charset="-128"/>
                          <a:ea typeface="UD デジタル 教科書体 NP-R" panose="02020400000000000000" pitchFamily="18" charset="-128"/>
                        </a:rPr>
                        <a:t>年生</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18,700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25,300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27,500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extLst>
                  <a:ext uri="{0D108BD9-81ED-4DB2-BD59-A6C34878D82A}">
                    <a16:rowId xmlns:a16="http://schemas.microsoft.com/office/drawing/2014/main" val="3242153846"/>
                  </a:ext>
                </a:extLst>
              </a:tr>
              <a:tr h="255896">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中学</a:t>
                      </a:r>
                      <a:r>
                        <a:rPr kumimoji="1" lang="en-US" altLang="ja-JP" sz="1100" dirty="0">
                          <a:latin typeface="UD デジタル 教科書体 NP-R" panose="02020400000000000000" pitchFamily="18" charset="-128"/>
                          <a:ea typeface="UD デジタル 教科書体 NP-R" panose="02020400000000000000" pitchFamily="18" charset="-128"/>
                        </a:rPr>
                        <a:t>2</a:t>
                      </a:r>
                      <a:r>
                        <a:rPr kumimoji="1" lang="ja-JP" altLang="en-US" sz="1100" dirty="0">
                          <a:latin typeface="UD デジタル 教科書体 NP-R" panose="02020400000000000000" pitchFamily="18" charset="-128"/>
                          <a:ea typeface="UD デジタル 教科書体 NP-R" panose="02020400000000000000" pitchFamily="18" charset="-128"/>
                        </a:rPr>
                        <a:t>年生</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19,800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26,400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28,600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extLst>
                  <a:ext uri="{0D108BD9-81ED-4DB2-BD59-A6C34878D82A}">
                    <a16:rowId xmlns:a16="http://schemas.microsoft.com/office/drawing/2014/main" val="2651933909"/>
                  </a:ext>
                </a:extLst>
              </a:tr>
              <a:tr h="255896">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中学</a:t>
                      </a:r>
                      <a:r>
                        <a:rPr kumimoji="1" lang="en-US" altLang="ja-JP" sz="1100" dirty="0">
                          <a:latin typeface="UD デジタル 教科書体 NP-R" panose="02020400000000000000" pitchFamily="18" charset="-128"/>
                          <a:ea typeface="UD デジタル 教科書体 NP-R" panose="02020400000000000000" pitchFamily="18" charset="-128"/>
                        </a:rPr>
                        <a:t>3</a:t>
                      </a:r>
                      <a:r>
                        <a:rPr kumimoji="1" lang="ja-JP" altLang="en-US" sz="1100" dirty="0">
                          <a:latin typeface="UD デジタル 教科書体 NP-R" panose="02020400000000000000" pitchFamily="18" charset="-128"/>
                          <a:ea typeface="UD デジタル 教科書体 NP-R" panose="02020400000000000000" pitchFamily="18" charset="-128"/>
                        </a:rPr>
                        <a:t>年生</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23,100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31,900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36,300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extLst>
                  <a:ext uri="{0D108BD9-81ED-4DB2-BD59-A6C34878D82A}">
                    <a16:rowId xmlns:a16="http://schemas.microsoft.com/office/drawing/2014/main" val="1931669139"/>
                  </a:ext>
                </a:extLst>
              </a:tr>
            </a:tbl>
          </a:graphicData>
        </a:graphic>
      </p:graphicFrame>
      <p:sp>
        <p:nvSpPr>
          <p:cNvPr id="7" name="テキスト ボックス 6">
            <a:extLst>
              <a:ext uri="{FF2B5EF4-FFF2-40B4-BE49-F238E27FC236}">
                <a16:creationId xmlns:a16="http://schemas.microsoft.com/office/drawing/2014/main" id="{229B78AD-9DE6-1346-3D1B-7DD8759F10D9}"/>
              </a:ext>
            </a:extLst>
          </p:cNvPr>
          <p:cNvSpPr txBox="1"/>
          <p:nvPr/>
        </p:nvSpPr>
        <p:spPr>
          <a:xfrm>
            <a:off x="254033" y="1739073"/>
            <a:ext cx="6557375" cy="600164"/>
          </a:xfrm>
          <a:prstGeom prst="rect">
            <a:avLst/>
          </a:prstGeom>
          <a:noFill/>
        </p:spPr>
        <p:txBody>
          <a:bodyPr wrap="square">
            <a:spAutoFit/>
          </a:bodyPr>
          <a:lstStyle/>
          <a:p>
            <a:endParaRPr kumimoji="1" lang="en-US" altLang="ja-JP" sz="1100" dirty="0">
              <a:latin typeface="UD デジタル 教科書体 NP-R" panose="02020400000000000000" pitchFamily="18" charset="-128"/>
              <a:ea typeface="UD デジタル 教科書体 NP-R" panose="02020400000000000000" pitchFamily="18" charset="-128"/>
            </a:endParaRPr>
          </a:p>
          <a:p>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注</a:t>
            </a:r>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上記に別途、管理費（＝プリント代、印刷代、映像授業の</a:t>
            </a:r>
            <a:r>
              <a:rPr kumimoji="1" lang="en-US" altLang="ja-JP" sz="1100" dirty="0">
                <a:latin typeface="UD デジタル 教科書体 NP-R" panose="02020400000000000000" pitchFamily="18" charset="-128"/>
                <a:ea typeface="UD デジタル 教科書体 NP-R" panose="02020400000000000000" pitchFamily="18" charset="-128"/>
              </a:rPr>
              <a:t>ID</a:t>
            </a:r>
            <a:r>
              <a:rPr kumimoji="1" lang="ja-JP" altLang="en-US" sz="1100" dirty="0">
                <a:latin typeface="UD デジタル 教科書体 NP-R" panose="02020400000000000000" pitchFamily="18" charset="-128"/>
                <a:ea typeface="UD デジタル 教科書体 NP-R" panose="02020400000000000000" pitchFamily="18" charset="-128"/>
              </a:rPr>
              <a:t>費用など）月額</a:t>
            </a:r>
            <a:r>
              <a:rPr kumimoji="1" lang="en-US" altLang="ja-JP" sz="1100" dirty="0">
                <a:latin typeface="UD デジタル 教科書体 NP-R" panose="02020400000000000000" pitchFamily="18" charset="-128"/>
                <a:ea typeface="UD デジタル 教科書体 NP-R" panose="02020400000000000000" pitchFamily="18" charset="-128"/>
              </a:rPr>
              <a:t>3,300</a:t>
            </a:r>
            <a:r>
              <a:rPr kumimoji="1" lang="ja-JP" altLang="en-US" sz="1100" dirty="0">
                <a:latin typeface="UD デジタル 教科書体 NP-R" panose="02020400000000000000" pitchFamily="18" charset="-128"/>
                <a:ea typeface="UD デジタル 教科書体 NP-R" panose="02020400000000000000" pitchFamily="18" charset="-128"/>
              </a:rPr>
              <a:t>円かかります。必要な教材費の実費は別途かかります。下記ご参照ください。</a:t>
            </a:r>
            <a:r>
              <a:rPr kumimoji="1" lang="en-US" altLang="ja-JP" sz="1100" dirty="0">
                <a:latin typeface="UD デジタル 教科書体 NP-R" panose="02020400000000000000" pitchFamily="18" charset="-128"/>
                <a:ea typeface="UD デジタル 教科書体 NP-R" panose="02020400000000000000" pitchFamily="18" charset="-128"/>
              </a:rPr>
              <a:t> </a:t>
            </a:r>
          </a:p>
        </p:txBody>
      </p:sp>
      <p:graphicFrame>
        <p:nvGraphicFramePr>
          <p:cNvPr id="9" name="表 6">
            <a:extLst>
              <a:ext uri="{FF2B5EF4-FFF2-40B4-BE49-F238E27FC236}">
                <a16:creationId xmlns:a16="http://schemas.microsoft.com/office/drawing/2014/main" id="{08FBE2A2-BEAC-15D9-9DCE-81E4CBFF2429}"/>
              </a:ext>
            </a:extLst>
          </p:cNvPr>
          <p:cNvGraphicFramePr>
            <a:graphicFrameLocks noGrp="1"/>
          </p:cNvGraphicFramePr>
          <p:nvPr>
            <p:extLst>
              <p:ext uri="{D42A27DB-BD31-4B8C-83A1-F6EECF244321}">
                <p14:modId xmlns:p14="http://schemas.microsoft.com/office/powerpoint/2010/main" val="2982208494"/>
              </p:ext>
            </p:extLst>
          </p:nvPr>
        </p:nvGraphicFramePr>
        <p:xfrm>
          <a:off x="337804" y="5432911"/>
          <a:ext cx="4141009" cy="518160"/>
        </p:xfrm>
        <a:graphic>
          <a:graphicData uri="http://schemas.openxmlformats.org/drawingml/2006/table">
            <a:tbl>
              <a:tblPr firstRow="1" bandRow="1">
                <a:tableStyleId>{5940675A-B579-460E-94D1-54222C63F5DA}</a:tableStyleId>
              </a:tblPr>
              <a:tblGrid>
                <a:gridCol w="1031872">
                  <a:extLst>
                    <a:ext uri="{9D8B030D-6E8A-4147-A177-3AD203B41FA5}">
                      <a16:colId xmlns:a16="http://schemas.microsoft.com/office/drawing/2014/main" val="17082146"/>
                    </a:ext>
                  </a:extLst>
                </a:gridCol>
                <a:gridCol w="1036379">
                  <a:extLst>
                    <a:ext uri="{9D8B030D-6E8A-4147-A177-3AD203B41FA5}">
                      <a16:colId xmlns:a16="http://schemas.microsoft.com/office/drawing/2014/main" val="4055062370"/>
                    </a:ext>
                  </a:extLst>
                </a:gridCol>
                <a:gridCol w="1036379">
                  <a:extLst>
                    <a:ext uri="{9D8B030D-6E8A-4147-A177-3AD203B41FA5}">
                      <a16:colId xmlns:a16="http://schemas.microsoft.com/office/drawing/2014/main" val="2753437814"/>
                    </a:ext>
                  </a:extLst>
                </a:gridCol>
                <a:gridCol w="1036379">
                  <a:extLst>
                    <a:ext uri="{9D8B030D-6E8A-4147-A177-3AD203B41FA5}">
                      <a16:colId xmlns:a16="http://schemas.microsoft.com/office/drawing/2014/main" val="4180166851"/>
                    </a:ext>
                  </a:extLst>
                </a:gridCol>
              </a:tblGrid>
              <a:tr h="254840">
                <a:tc>
                  <a:txBody>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週１回</a:t>
                      </a:r>
                    </a:p>
                  </a:txBody>
                  <a:tcPr/>
                </a:tc>
                <a:tc>
                  <a:txBody>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週２回</a:t>
                      </a:r>
                    </a:p>
                  </a:txBody>
                  <a:tcPr/>
                </a:tc>
                <a:tc>
                  <a:txBody>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週３回</a:t>
                      </a:r>
                    </a:p>
                  </a:txBody>
                  <a:tcPr/>
                </a:tc>
                <a:tc>
                  <a:txBody>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週４回以上</a:t>
                      </a:r>
                    </a:p>
                  </a:txBody>
                  <a:tcPr/>
                </a:tc>
                <a:extLst>
                  <a:ext uri="{0D108BD9-81ED-4DB2-BD59-A6C34878D82A}">
                    <a16:rowId xmlns:a16="http://schemas.microsoft.com/office/drawing/2014/main" val="1981951340"/>
                  </a:ext>
                </a:extLst>
              </a:tr>
              <a:tr h="257543">
                <a:tc>
                  <a:txBody>
                    <a:bodyPr/>
                    <a:lstStyle/>
                    <a:p>
                      <a:pPr algn="ctr"/>
                      <a:r>
                        <a:rPr kumimoji="1" lang="ja-JP" altLang="en-US" sz="1100" dirty="0"/>
                        <a:t>🔰</a:t>
                      </a:r>
                    </a:p>
                  </a:txBody>
                  <a:tcPr/>
                </a:tc>
                <a:tc>
                  <a:txBody>
                    <a:bodyPr/>
                    <a:lstStyle/>
                    <a:p>
                      <a:pPr algn="ctr"/>
                      <a:r>
                        <a:rPr kumimoji="1" lang="en-US" altLang="ja-JP" sz="1100" dirty="0"/>
                        <a:t>8,800</a:t>
                      </a:r>
                      <a:r>
                        <a:rPr kumimoji="1" lang="ja-JP" altLang="en-US" sz="1100" dirty="0"/>
                        <a:t>円</a:t>
                      </a:r>
                    </a:p>
                  </a:txBody>
                  <a:tcPr/>
                </a:tc>
                <a:tc>
                  <a:txBody>
                    <a:bodyPr/>
                    <a:lstStyle/>
                    <a:p>
                      <a:pPr algn="ctr"/>
                      <a:r>
                        <a:rPr kumimoji="1" lang="en-US" altLang="ja-JP" sz="1100" dirty="0"/>
                        <a:t>13,200</a:t>
                      </a:r>
                      <a:r>
                        <a:rPr kumimoji="1" lang="ja-JP" altLang="en-US" sz="1100" dirty="0"/>
                        <a:t>円</a:t>
                      </a:r>
                    </a:p>
                  </a:txBody>
                  <a:tcPr/>
                </a:tc>
                <a:tc>
                  <a:txBody>
                    <a:bodyPr/>
                    <a:lstStyle/>
                    <a:p>
                      <a:pPr algn="ctr"/>
                      <a:r>
                        <a:rPr kumimoji="1" lang="en-US" altLang="ja-JP" sz="1100" dirty="0"/>
                        <a:t>18,700</a:t>
                      </a:r>
                      <a:r>
                        <a:rPr kumimoji="1" lang="ja-JP" altLang="en-US" sz="1100" dirty="0"/>
                        <a:t>円</a:t>
                      </a:r>
                    </a:p>
                  </a:txBody>
                  <a:tcPr/>
                </a:tc>
                <a:extLst>
                  <a:ext uri="{0D108BD9-81ED-4DB2-BD59-A6C34878D82A}">
                    <a16:rowId xmlns:a16="http://schemas.microsoft.com/office/drawing/2014/main" val="44220169"/>
                  </a:ext>
                </a:extLst>
              </a:tr>
            </a:tbl>
          </a:graphicData>
        </a:graphic>
      </p:graphicFrame>
      <p:sp>
        <p:nvSpPr>
          <p:cNvPr id="10" name="テキスト ボックス 9">
            <a:extLst>
              <a:ext uri="{FF2B5EF4-FFF2-40B4-BE49-F238E27FC236}">
                <a16:creationId xmlns:a16="http://schemas.microsoft.com/office/drawing/2014/main" id="{495859FA-5117-A19E-B4F5-15F8215C3DFD}"/>
              </a:ext>
            </a:extLst>
          </p:cNvPr>
          <p:cNvSpPr txBox="1"/>
          <p:nvPr/>
        </p:nvSpPr>
        <p:spPr>
          <a:xfrm>
            <a:off x="4617785" y="5395646"/>
            <a:ext cx="1701313" cy="734222"/>
          </a:xfrm>
          <a:prstGeom prst="rect">
            <a:avLst/>
          </a:prstGeom>
          <a:noFill/>
        </p:spPr>
        <p:txBody>
          <a:bodyPr wrap="square" rtlCol="0">
            <a:spAutoFit/>
          </a:bodyPr>
          <a:lstStyle/>
          <a:p>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料金は全て税込表記です。あくまで例ですので、ご相談ください。</a:t>
            </a:r>
            <a:endParaRPr kumimoji="1" lang="en-US" altLang="ja-JP" sz="1000" dirty="0">
              <a:latin typeface="UD デジタル 教科書体 NK-R" panose="02020400000000000000" pitchFamily="18" charset="-128"/>
              <a:ea typeface="UD デジタル 教科書体 NK-R" panose="02020400000000000000" pitchFamily="18" charset="-128"/>
            </a:endParaRPr>
          </a:p>
          <a:p>
            <a:endParaRPr kumimoji="1"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417215EC-A44F-3BD6-3F82-BA8B509606AB}"/>
              </a:ext>
            </a:extLst>
          </p:cNvPr>
          <p:cNvSpPr txBox="1"/>
          <p:nvPr/>
        </p:nvSpPr>
        <p:spPr>
          <a:xfrm>
            <a:off x="174417" y="5775202"/>
            <a:ext cx="6557375" cy="600164"/>
          </a:xfrm>
          <a:prstGeom prst="rect">
            <a:avLst/>
          </a:prstGeom>
          <a:noFill/>
        </p:spPr>
        <p:txBody>
          <a:bodyPr wrap="square">
            <a:spAutoFit/>
          </a:bodyPr>
          <a:lstStyle/>
          <a:p>
            <a:endParaRPr kumimoji="1" lang="en-US" altLang="ja-JP" sz="1100" dirty="0">
              <a:latin typeface="UD デジタル 教科書体 NP-R" panose="02020400000000000000" pitchFamily="18" charset="-128"/>
              <a:ea typeface="UD デジタル 教科書体 NP-R" panose="02020400000000000000" pitchFamily="18" charset="-128"/>
            </a:endParaRPr>
          </a:p>
          <a:p>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注</a:t>
            </a:r>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上記に別途、管理費（＝プリント代、印刷代、映像授業の</a:t>
            </a:r>
            <a:r>
              <a:rPr kumimoji="1" lang="en-US" altLang="ja-JP" sz="1100" dirty="0">
                <a:latin typeface="UD デジタル 教科書体 NP-R" panose="02020400000000000000" pitchFamily="18" charset="-128"/>
                <a:ea typeface="UD デジタル 教科書体 NP-R" panose="02020400000000000000" pitchFamily="18" charset="-128"/>
              </a:rPr>
              <a:t>ID</a:t>
            </a:r>
            <a:r>
              <a:rPr kumimoji="1" lang="ja-JP" altLang="en-US" sz="1100" dirty="0">
                <a:latin typeface="UD デジタル 教科書体 NP-R" panose="02020400000000000000" pitchFamily="18" charset="-128"/>
                <a:ea typeface="UD デジタル 教科書体 NP-R" panose="02020400000000000000" pitchFamily="18" charset="-128"/>
              </a:rPr>
              <a:t>費用など）月額</a:t>
            </a:r>
            <a:r>
              <a:rPr kumimoji="1" lang="en-US" altLang="ja-JP" sz="1100" dirty="0">
                <a:latin typeface="UD デジタル 教科書体 NP-R" panose="02020400000000000000" pitchFamily="18" charset="-128"/>
                <a:ea typeface="UD デジタル 教科書体 NP-R" panose="02020400000000000000" pitchFamily="18" charset="-128"/>
              </a:rPr>
              <a:t>3,300</a:t>
            </a:r>
            <a:r>
              <a:rPr kumimoji="1" lang="ja-JP" altLang="en-US" sz="1100" dirty="0">
                <a:latin typeface="UD デジタル 教科書体 NP-R" panose="02020400000000000000" pitchFamily="18" charset="-128"/>
                <a:ea typeface="UD デジタル 教科書体 NP-R" panose="02020400000000000000" pitchFamily="18" charset="-128"/>
              </a:rPr>
              <a:t>円かかります。必要な教材費の実費は別途かかります。下記ご参照ください。</a:t>
            </a:r>
            <a:r>
              <a:rPr kumimoji="1" lang="en-US" altLang="ja-JP" sz="1100" dirty="0">
                <a:latin typeface="UD デジタル 教科書体 NP-R" panose="02020400000000000000" pitchFamily="18" charset="-128"/>
                <a:ea typeface="UD デジタル 教科書体 NP-R" panose="02020400000000000000" pitchFamily="18" charset="-128"/>
              </a:rPr>
              <a:t> </a:t>
            </a:r>
          </a:p>
        </p:txBody>
      </p:sp>
    </p:spTree>
    <p:extLst>
      <p:ext uri="{BB962C8B-B14F-4D97-AF65-F5344CB8AC3E}">
        <p14:creationId xmlns:p14="http://schemas.microsoft.com/office/powerpoint/2010/main" val="407294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5586CF2-E693-D172-4543-B0C56DA66D4F}"/>
              </a:ext>
            </a:extLst>
          </p:cNvPr>
          <p:cNvSpPr>
            <a:spLocks noGrp="1"/>
          </p:cNvSpPr>
          <p:nvPr>
            <p:ph idx="1"/>
          </p:nvPr>
        </p:nvSpPr>
        <p:spPr>
          <a:xfrm>
            <a:off x="471488" y="600635"/>
            <a:ext cx="5915025" cy="7994434"/>
          </a:xfrm>
        </p:spPr>
        <p:txBody>
          <a:bodyPr>
            <a:normAutofit/>
          </a:bodyPr>
          <a:lstStyle/>
          <a:p>
            <a:pPr marL="0" indent="0">
              <a:lnSpc>
                <a:spcPct val="110000"/>
              </a:lnSpc>
              <a:buNone/>
            </a:pPr>
            <a:r>
              <a:rPr lang="ja-JP" altLang="en-US" sz="1200" u="sng" dirty="0">
                <a:latin typeface="UD デジタル 教科書体 NP-R" panose="02020400000000000000" pitchFamily="18" charset="-128"/>
                <a:ea typeface="UD デジタル 教科書体 NP-R" panose="02020400000000000000" pitchFamily="18" charset="-128"/>
              </a:rPr>
              <a:t>◆</a:t>
            </a:r>
            <a:r>
              <a:rPr kumimoji="1" lang="ja-JP" altLang="en-US" sz="1200" u="sng" dirty="0">
                <a:latin typeface="UD デジタル 教科書体 NP-R" panose="02020400000000000000" pitchFamily="18" charset="-128"/>
                <a:ea typeface="UD デジタル 教科書体 NP-R" panose="02020400000000000000" pitchFamily="18" charset="-128"/>
              </a:rPr>
              <a:t>中学生推奨</a:t>
            </a:r>
            <a:endParaRPr kumimoji="1" lang="en-US" altLang="ja-JP" sz="1200" u="sng"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★高校入試英語 長文読解強化</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コース（英語</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速読聴コース）</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英語入試には長文問題が大半を</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占めます。英語を読み解く速さを</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鍛えます。また、入試にも定期テストにも重要度が増すリスニング</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対策にも有効です。（</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回 約</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40</a:t>
            </a:r>
            <a:r>
              <a:rPr lang="ja-JP" altLang="en-US" sz="1400" dirty="0">
                <a:latin typeface="UD デジタル 教科書体 NP-R" panose="02020400000000000000" pitchFamily="18" charset="-128"/>
                <a:ea typeface="UD デジタル 教科書体 NP-R" panose="02020400000000000000" pitchFamily="18" charset="-128"/>
              </a:rPr>
              <a:t>分）</a:t>
            </a:r>
          </a:p>
          <a:p>
            <a:pPr marL="0" indent="0">
              <a:lnSpc>
                <a:spcPct val="100000"/>
              </a:lnSpc>
              <a:buNone/>
            </a:pPr>
            <a:r>
              <a:rPr kumimoji="1" lang="ja-JP" altLang="en-US" sz="1400" dirty="0">
                <a:latin typeface="UD デジタル 教科書体 NP-R" panose="02020400000000000000" pitchFamily="18" charset="-128"/>
                <a:ea typeface="UD デジタル 教科書体 NP-R" panose="02020400000000000000" pitchFamily="18" charset="-128"/>
              </a:rPr>
              <a:t>★入試国語強化コース</a:t>
            </a:r>
            <a:br>
              <a:rPr kumimoji="1" lang="en-US" altLang="ja-JP" sz="1400" dirty="0">
                <a:latin typeface="UD デジタル 教科書体 NP-R" panose="02020400000000000000" pitchFamily="18" charset="-128"/>
                <a:ea typeface="UD デジタル 教科書体 NP-R" panose="02020400000000000000" pitchFamily="18" charset="-128"/>
              </a:rPr>
            </a:br>
            <a:r>
              <a:rPr kumimoji="1" lang="ja-JP" altLang="en-US" sz="1400" dirty="0">
                <a:latin typeface="UD デジタル 教科書体 NP-R" panose="02020400000000000000" pitchFamily="18" charset="-128"/>
                <a:ea typeface="UD デジタル 教科書体 NP-R" panose="02020400000000000000" pitchFamily="18" charset="-128"/>
              </a:rPr>
              <a:t>（新国語講座）</a:t>
            </a:r>
            <a:br>
              <a:rPr kumimoji="1" lang="en-US" altLang="ja-JP" sz="1400" u="sng" dirty="0">
                <a:latin typeface="UD デジタル 教科書体 NP-R" panose="02020400000000000000" pitchFamily="18" charset="-128"/>
                <a:ea typeface="UD デジタル 教科書体 NP-R" panose="02020400000000000000" pitchFamily="18" charset="-128"/>
              </a:rPr>
            </a:br>
            <a:r>
              <a:rPr kumimoji="1" lang="ja-JP" altLang="en-US" sz="1400" dirty="0">
                <a:latin typeface="UD デジタル 教科書体 NP-R" panose="02020400000000000000" pitchFamily="18" charset="-128"/>
                <a:ea typeface="UD デジタル 教科書体 NP-R" panose="02020400000000000000" pitchFamily="18" charset="-128"/>
              </a:rPr>
              <a:t>すべて学習の土台は「国語」。</a:t>
            </a:r>
            <a:br>
              <a:rPr kumimoji="1"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「語彙力」「国文法」「文章読</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解」の国語の三本柱を鍛えます。</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回</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分～</a:t>
            </a:r>
            <a:r>
              <a:rPr lang="en-US" altLang="ja-JP" sz="1400" dirty="0">
                <a:latin typeface="UD デジタル 教科書体 NP-R" panose="02020400000000000000" pitchFamily="18" charset="-128"/>
                <a:ea typeface="UD デジタル 教科書体 NP-R" panose="02020400000000000000" pitchFamily="18" charset="-128"/>
              </a:rPr>
              <a:t>40</a:t>
            </a:r>
            <a:r>
              <a:rPr lang="ja-JP" altLang="en-US" sz="1400" dirty="0">
                <a:latin typeface="UD デジタル 教科書体 NP-R" panose="02020400000000000000" pitchFamily="18" charset="-128"/>
                <a:ea typeface="UD デジタル 教科書体 NP-R" panose="02020400000000000000" pitchFamily="18" charset="-128"/>
              </a:rPr>
              <a:t>分）</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a:t>
            </a:r>
            <a:r>
              <a:rPr kumimoji="1" lang="ja-JP" altLang="en-US" sz="1400" dirty="0">
                <a:latin typeface="UD デジタル 教科書体 NP-R" panose="02020400000000000000" pitchFamily="18" charset="-128"/>
                <a:ea typeface="UD デジタル 教科書体 NP-R" panose="02020400000000000000" pitchFamily="18" charset="-128"/>
              </a:rPr>
              <a:t>強化コース「英語」「国語」のセットは１０％割引となります。</a:t>
            </a:r>
            <a:endParaRPr kumimoji="1"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★速読解コース（１回３０分～）</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 読み解く速さを鍛えます。入試などに必要な処理能力の速さを小学生のうちから養っていきます。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★速読解／スポーツビジョンコース</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　読み解く速さと動体視力を鍛え、</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スポーツの競技力にも効果が期待</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されます。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★速読解／思考力養成コース（高学年向き）</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回 約</a:t>
            </a:r>
            <a:r>
              <a:rPr lang="en-US" altLang="ja-JP" sz="1400" dirty="0">
                <a:latin typeface="UD デジタル 教科書体 NP-R" panose="02020400000000000000" pitchFamily="18" charset="-128"/>
                <a:ea typeface="UD デジタル 教科書体 NP-R" panose="02020400000000000000" pitchFamily="18" charset="-128"/>
              </a:rPr>
              <a:t>40</a:t>
            </a:r>
            <a:r>
              <a:rPr lang="ja-JP" altLang="en-US" sz="1400" dirty="0">
                <a:latin typeface="UD デジタル 教科書体 NP-R" panose="02020400000000000000" pitchFamily="18" charset="-128"/>
                <a:ea typeface="UD デジタル 教科書体 NP-R" panose="02020400000000000000" pitchFamily="18" charset="-128"/>
              </a:rPr>
              <a:t>分～）</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年中学校教科書改訂で「思考力」</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を重視する傾向が大きくなりました。</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高校入試、大学入試も「思考力」が</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問われます。小学生のうちから鍛え</a:t>
            </a:r>
            <a:br>
              <a:rPr lang="en-US" altLang="ja-JP" sz="1400">
                <a:latin typeface="UD デジタル 教科書体 NP-R" panose="02020400000000000000" pitchFamily="18" charset="-128"/>
                <a:ea typeface="UD デジタル 教科書体 NP-R" panose="02020400000000000000" pitchFamily="18" charset="-128"/>
              </a:rPr>
            </a:br>
            <a:r>
              <a:rPr lang="ja-JP" altLang="en-US" sz="1400">
                <a:latin typeface="UD デジタル 教科書体 NP-R" panose="02020400000000000000" pitchFamily="18" charset="-128"/>
                <a:ea typeface="UD デジタル 教科書体 NP-R" panose="02020400000000000000" pitchFamily="18" charset="-128"/>
              </a:rPr>
              <a:t>て</a:t>
            </a:r>
            <a:r>
              <a:rPr lang="ja-JP" altLang="en-US" sz="1400" dirty="0">
                <a:latin typeface="UD デジタル 教科書体 NP-R" panose="02020400000000000000" pitchFamily="18" charset="-128"/>
                <a:ea typeface="UD デジタル 教科書体 NP-R" panose="02020400000000000000" pitchFamily="18" charset="-128"/>
              </a:rPr>
              <a:t>おきましょう。</a:t>
            </a:r>
            <a:endParaRPr lang="ja-JP" altLang="en-US" sz="16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endParaRPr kumimoji="1"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endParaRPr lang="en-US"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14" name="表 14">
            <a:extLst>
              <a:ext uri="{FF2B5EF4-FFF2-40B4-BE49-F238E27FC236}">
                <a16:creationId xmlns:a16="http://schemas.microsoft.com/office/drawing/2014/main" id="{76BE4762-79D8-98BE-C836-7F7B1B4A3F42}"/>
              </a:ext>
            </a:extLst>
          </p:cNvPr>
          <p:cNvGraphicFramePr>
            <a:graphicFrameLocks noGrp="1"/>
          </p:cNvGraphicFramePr>
          <p:nvPr>
            <p:extLst>
              <p:ext uri="{D42A27DB-BD31-4B8C-83A1-F6EECF244321}">
                <p14:modId xmlns:p14="http://schemas.microsoft.com/office/powerpoint/2010/main" val="254384440"/>
              </p:ext>
            </p:extLst>
          </p:nvPr>
        </p:nvGraphicFramePr>
        <p:xfrm>
          <a:off x="3466530" y="1003101"/>
          <a:ext cx="2162186" cy="921234"/>
        </p:xfrm>
        <a:graphic>
          <a:graphicData uri="http://schemas.openxmlformats.org/drawingml/2006/table">
            <a:tbl>
              <a:tblPr firstRow="1" bandRow="1">
                <a:tableStyleId>{5940675A-B579-460E-94D1-54222C63F5DA}</a:tableStyleId>
              </a:tblPr>
              <a:tblGrid>
                <a:gridCol w="755796">
                  <a:extLst>
                    <a:ext uri="{9D8B030D-6E8A-4147-A177-3AD203B41FA5}">
                      <a16:colId xmlns:a16="http://schemas.microsoft.com/office/drawing/2014/main" val="930167911"/>
                    </a:ext>
                  </a:extLst>
                </a:gridCol>
                <a:gridCol w="1406390">
                  <a:extLst>
                    <a:ext uri="{9D8B030D-6E8A-4147-A177-3AD203B41FA5}">
                      <a16:colId xmlns:a16="http://schemas.microsoft.com/office/drawing/2014/main" val="3532896654"/>
                    </a:ext>
                  </a:extLst>
                </a:gridCol>
              </a:tblGrid>
              <a:tr h="307078">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回数</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システム費</a:t>
                      </a:r>
                    </a:p>
                  </a:txBody>
                  <a:tcPr/>
                </a:tc>
                <a:extLst>
                  <a:ext uri="{0D108BD9-81ED-4DB2-BD59-A6C34878D82A}">
                    <a16:rowId xmlns:a16="http://schemas.microsoft.com/office/drawing/2014/main" val="105927823"/>
                  </a:ext>
                </a:extLst>
              </a:tr>
              <a:tr h="307078">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a:t>
                      </a:r>
                      <a:r>
                        <a:rPr kumimoji="1" lang="en-US" altLang="ja-JP" dirty="0">
                          <a:latin typeface="UD デジタル 教科書体 NK-R" panose="02020400000000000000" pitchFamily="18" charset="-128"/>
                          <a:ea typeface="UD デジタル 教科書体 NK-R" panose="02020400000000000000" pitchFamily="18" charset="-128"/>
                        </a:rPr>
                        <a:t>1</a:t>
                      </a:r>
                      <a:r>
                        <a:rPr kumimoji="1" lang="ja-JP" altLang="en-US" dirty="0">
                          <a:latin typeface="UD デジタル 教科書体 NK-R" panose="02020400000000000000" pitchFamily="18" charset="-128"/>
                          <a:ea typeface="UD デジタル 教科書体 NK-R" panose="02020400000000000000" pitchFamily="18" charset="-128"/>
                        </a:rPr>
                        <a:t>回</a:t>
                      </a:r>
                    </a:p>
                  </a:txBody>
                  <a:tcPr/>
                </a:tc>
                <a:tc>
                  <a:txBody>
                    <a:bodyPr/>
                    <a:lstStyle/>
                    <a:p>
                      <a:pPr algn="ctr"/>
                      <a:r>
                        <a:rPr kumimoji="1" lang="en-US" altLang="ja-JP" dirty="0">
                          <a:latin typeface="UD デジタル 教科書体 NK-R" panose="02020400000000000000" pitchFamily="18" charset="-128"/>
                          <a:ea typeface="UD デジタル 教科書体 NK-R" panose="02020400000000000000" pitchFamily="18" charset="-128"/>
                        </a:rPr>
                        <a:t>5,500</a:t>
                      </a:r>
                      <a:r>
                        <a:rPr kumimoji="1" lang="ja-JP" altLang="en-US" dirty="0">
                          <a:latin typeface="UD デジタル 教科書体 NK-R" panose="02020400000000000000" pitchFamily="18" charset="-128"/>
                          <a:ea typeface="UD デジタル 教科書体 NK-R" panose="02020400000000000000" pitchFamily="18" charset="-128"/>
                        </a:rPr>
                        <a:t>円</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83590363"/>
                  </a:ext>
                </a:extLst>
              </a:tr>
              <a:tr h="307078">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週２回</a:t>
                      </a:r>
                    </a:p>
                  </a:txBody>
                  <a:tcPr/>
                </a:tc>
                <a:tc>
                  <a:txBody>
                    <a:bodyPr/>
                    <a:lstStyle/>
                    <a:p>
                      <a:pPr algn="ctr"/>
                      <a:r>
                        <a:rPr kumimoji="1" lang="en-US" altLang="ja-JP" dirty="0">
                          <a:latin typeface="UD デジタル 教科書体 NK-R" panose="02020400000000000000" pitchFamily="18" charset="-128"/>
                          <a:ea typeface="UD デジタル 教科書体 NK-R" panose="02020400000000000000" pitchFamily="18" charset="-128"/>
                        </a:rPr>
                        <a:t>7,700</a:t>
                      </a:r>
                      <a:r>
                        <a:rPr kumimoji="1" lang="ja-JP" altLang="en-US" dirty="0">
                          <a:latin typeface="UD デジタル 教科書体 NK-R" panose="02020400000000000000" pitchFamily="18" charset="-128"/>
                          <a:ea typeface="UD デジタル 教科書体 NK-R" panose="02020400000000000000" pitchFamily="18" charset="-128"/>
                        </a:rPr>
                        <a:t>円</a:t>
                      </a:r>
                    </a:p>
                  </a:txBody>
                  <a:tcPr/>
                </a:tc>
                <a:extLst>
                  <a:ext uri="{0D108BD9-81ED-4DB2-BD59-A6C34878D82A}">
                    <a16:rowId xmlns:a16="http://schemas.microsoft.com/office/drawing/2014/main" val="3242207159"/>
                  </a:ext>
                </a:extLst>
              </a:tr>
            </a:tbl>
          </a:graphicData>
        </a:graphic>
      </p:graphicFrame>
      <p:graphicFrame>
        <p:nvGraphicFramePr>
          <p:cNvPr id="4" name="表 14">
            <a:extLst>
              <a:ext uri="{FF2B5EF4-FFF2-40B4-BE49-F238E27FC236}">
                <a16:creationId xmlns:a16="http://schemas.microsoft.com/office/drawing/2014/main" id="{ABB99A04-79F3-315B-B365-306D29BD94E3}"/>
              </a:ext>
            </a:extLst>
          </p:cNvPr>
          <p:cNvGraphicFramePr>
            <a:graphicFrameLocks noGrp="1"/>
          </p:cNvGraphicFramePr>
          <p:nvPr>
            <p:extLst>
              <p:ext uri="{D42A27DB-BD31-4B8C-83A1-F6EECF244321}">
                <p14:modId xmlns:p14="http://schemas.microsoft.com/office/powerpoint/2010/main" val="1746157205"/>
              </p:ext>
            </p:extLst>
          </p:nvPr>
        </p:nvGraphicFramePr>
        <p:xfrm>
          <a:off x="3647705" y="6489508"/>
          <a:ext cx="2381717" cy="939224"/>
        </p:xfrm>
        <a:graphic>
          <a:graphicData uri="http://schemas.openxmlformats.org/drawingml/2006/table">
            <a:tbl>
              <a:tblPr firstRow="1" bandRow="1">
                <a:tableStyleId>{5940675A-B579-460E-94D1-54222C63F5DA}</a:tableStyleId>
              </a:tblPr>
              <a:tblGrid>
                <a:gridCol w="980918">
                  <a:extLst>
                    <a:ext uri="{9D8B030D-6E8A-4147-A177-3AD203B41FA5}">
                      <a16:colId xmlns:a16="http://schemas.microsoft.com/office/drawing/2014/main" val="999655332"/>
                    </a:ext>
                  </a:extLst>
                </a:gridCol>
                <a:gridCol w="1400799">
                  <a:extLst>
                    <a:ext uri="{9D8B030D-6E8A-4147-A177-3AD203B41FA5}">
                      <a16:colId xmlns:a16="http://schemas.microsoft.com/office/drawing/2014/main" val="3131494792"/>
                    </a:ext>
                  </a:extLst>
                </a:gridCol>
              </a:tblGrid>
              <a:tr h="308639">
                <a:tc>
                  <a:txBody>
                    <a:bodyPr/>
                    <a:lstStyle/>
                    <a:p>
                      <a:pPr algn="ctr"/>
                      <a:r>
                        <a:rPr kumimoji="1" lang="ja-JP" altLang="en-US" dirty="0">
                          <a:latin typeface="UD デジタル 教科書体 N-R" panose="02020400000000000000" pitchFamily="17" charset="-128"/>
                          <a:ea typeface="UD デジタル 教科書体 N-R" panose="02020400000000000000" pitchFamily="17" charset="-128"/>
                        </a:rPr>
                        <a:t>回数</a:t>
                      </a:r>
                    </a:p>
                  </a:txBody>
                  <a:tcPr/>
                </a:tc>
                <a:tc>
                  <a:txBody>
                    <a:bodyPr/>
                    <a:lstStyle/>
                    <a:p>
                      <a:pPr algn="ctr"/>
                      <a:r>
                        <a:rPr kumimoji="1" lang="ja-JP" altLang="en-US" dirty="0">
                          <a:latin typeface="UD デジタル 教科書体 N-R" panose="02020400000000000000" pitchFamily="17" charset="-128"/>
                          <a:ea typeface="UD デジタル 教科書体 N-R" panose="02020400000000000000" pitchFamily="17" charset="-128"/>
                        </a:rPr>
                        <a:t>料金</a:t>
                      </a:r>
                    </a:p>
                  </a:txBody>
                  <a:tcPr/>
                </a:tc>
                <a:extLst>
                  <a:ext uri="{0D108BD9-81ED-4DB2-BD59-A6C34878D82A}">
                    <a16:rowId xmlns:a16="http://schemas.microsoft.com/office/drawing/2014/main" val="3835954155"/>
                  </a:ext>
                </a:extLst>
              </a:tr>
              <a:tr h="308639">
                <a:tc>
                  <a:txBody>
                    <a:bodyPr/>
                    <a:lstStyle/>
                    <a:p>
                      <a:pPr algn="ctr"/>
                      <a:r>
                        <a:rPr kumimoji="1" lang="ja-JP" altLang="en-US" dirty="0">
                          <a:latin typeface="UD デジタル 教科書体 N-R" panose="02020400000000000000" pitchFamily="17" charset="-128"/>
                          <a:ea typeface="UD デジタル 教科書体 N-R" panose="02020400000000000000" pitchFamily="17" charset="-128"/>
                        </a:rPr>
                        <a:t>週１回</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latin typeface="UD デジタル 教科書体 NK-R" panose="02020400000000000000" pitchFamily="18" charset="-128"/>
                          <a:ea typeface="UD デジタル 教科書体 NK-R" panose="02020400000000000000" pitchFamily="18" charset="-128"/>
                        </a:rPr>
                        <a:t>５</a:t>
                      </a: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５</a:t>
                      </a:r>
                      <a:r>
                        <a:rPr kumimoji="1" lang="en-US" altLang="ja-JP" dirty="0">
                          <a:latin typeface="UD デジタル 教科書体 NK-R" panose="02020400000000000000" pitchFamily="18" charset="-128"/>
                          <a:ea typeface="UD デジタル 教科書体 NK-R" panose="02020400000000000000" pitchFamily="18" charset="-128"/>
                        </a:rPr>
                        <a:t>00</a:t>
                      </a:r>
                      <a:r>
                        <a:rPr kumimoji="1" lang="ja-JP" altLang="en-US" dirty="0">
                          <a:latin typeface="UD デジタル 教科書体 NK-R" panose="02020400000000000000" pitchFamily="18" charset="-128"/>
                          <a:ea typeface="UD デジタル 教科書体 NK-R" panose="02020400000000000000" pitchFamily="18" charset="-128"/>
                        </a:rPr>
                        <a:t>円</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211415107"/>
                  </a:ext>
                </a:extLst>
              </a:tr>
              <a:tr h="321946">
                <a:tc>
                  <a:txBody>
                    <a:bodyPr/>
                    <a:lstStyle/>
                    <a:p>
                      <a:pPr algn="ctr"/>
                      <a:r>
                        <a:rPr kumimoji="1" lang="ja-JP" altLang="en-US" dirty="0">
                          <a:latin typeface="UD デジタル 教科書体 N-R" panose="02020400000000000000" pitchFamily="17" charset="-128"/>
                          <a:ea typeface="UD デジタル 教科書体 N-R" panose="02020400000000000000" pitchFamily="17" charset="-128"/>
                        </a:rPr>
                        <a:t>週</a:t>
                      </a:r>
                      <a:r>
                        <a:rPr kumimoji="1" lang="en-US" altLang="ja-JP" dirty="0">
                          <a:latin typeface="UD デジタル 教科書体 N-R" panose="02020400000000000000" pitchFamily="17" charset="-128"/>
                          <a:ea typeface="UD デジタル 教科書体 N-R" panose="02020400000000000000" pitchFamily="17" charset="-128"/>
                        </a:rPr>
                        <a:t>2</a:t>
                      </a:r>
                      <a:r>
                        <a:rPr kumimoji="1" lang="ja-JP" altLang="en-US" dirty="0">
                          <a:latin typeface="UD デジタル 教科書体 N-R" panose="02020400000000000000" pitchFamily="17" charset="-128"/>
                          <a:ea typeface="UD デジタル 教科書体 N-R" panose="02020400000000000000" pitchFamily="17" charset="-128"/>
                        </a:rPr>
                        <a:t>回以上</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７</a:t>
                      </a:r>
                      <a:r>
                        <a:rPr kumimoji="1" lang="en-US" altLang="ja-JP"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７</a:t>
                      </a:r>
                      <a:r>
                        <a:rPr kumimoji="1" lang="en-US" altLang="ja-JP"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00</a:t>
                      </a:r>
                      <a:r>
                        <a:rPr kumimoji="1" lang="ja-JP" altLang="en-US"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円</a:t>
                      </a:r>
                    </a:p>
                  </a:txBody>
                  <a:tcPr/>
                </a:tc>
                <a:extLst>
                  <a:ext uri="{0D108BD9-81ED-4DB2-BD59-A6C34878D82A}">
                    <a16:rowId xmlns:a16="http://schemas.microsoft.com/office/drawing/2014/main" val="1250176318"/>
                  </a:ext>
                </a:extLst>
              </a:tr>
            </a:tbl>
          </a:graphicData>
        </a:graphic>
      </p:graphicFrame>
      <p:sp>
        <p:nvSpPr>
          <p:cNvPr id="9" name="タイトル 1">
            <a:extLst>
              <a:ext uri="{FF2B5EF4-FFF2-40B4-BE49-F238E27FC236}">
                <a16:creationId xmlns:a16="http://schemas.microsoft.com/office/drawing/2014/main" id="{C17450F8-08A0-D2DD-FA7A-4D209425A00B}"/>
              </a:ext>
            </a:extLst>
          </p:cNvPr>
          <p:cNvSpPr>
            <a:spLocks noGrp="1"/>
          </p:cNvSpPr>
          <p:nvPr>
            <p:ph type="title"/>
          </p:nvPr>
        </p:nvSpPr>
        <p:spPr>
          <a:xfrm>
            <a:off x="-1389094" y="278026"/>
            <a:ext cx="8374772" cy="258420"/>
          </a:xfrm>
        </p:spPr>
        <p:txBody>
          <a:bodyPr>
            <a:normAutofit fontScale="90000"/>
          </a:bodyPr>
          <a:lstStyle/>
          <a:p>
            <a:pPr algn="ctr"/>
            <a:r>
              <a:rPr kumimoji="1" lang="ja-JP" altLang="en-US" sz="2700" dirty="0">
                <a:latin typeface="UD デジタル 教科書体 NP-R" panose="02020400000000000000" pitchFamily="18" charset="-128"/>
                <a:ea typeface="UD デジタル 教科書体 NP-R" panose="02020400000000000000" pitchFamily="18" charset="-128"/>
              </a:rPr>
              <a:t>　　　　　　　</a:t>
            </a:r>
            <a:r>
              <a:rPr kumimoji="1" lang="ja-JP" altLang="en-US" sz="2200" dirty="0">
                <a:latin typeface="UD デジタル 教科書体 NP-R" panose="02020400000000000000" pitchFamily="18" charset="-128"/>
                <a:ea typeface="UD デジタル 教科書体 NP-R" panose="02020400000000000000" pitchFamily="18" charset="-128"/>
              </a:rPr>
              <a:t>強化コース（速読講座）について</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金額はすべて</a:t>
            </a:r>
            <a:r>
              <a:rPr kumimoji="1" lang="ja-JP" altLang="en-US" sz="1200" dirty="0">
                <a:latin typeface="UD デジタル 教科書体 NP-R" panose="02020400000000000000" pitchFamily="18" charset="-128"/>
                <a:ea typeface="UD デジタル 教科書体 NP-R" panose="02020400000000000000" pitchFamily="18" charset="-128"/>
              </a:rPr>
              <a:t>税込表記です</a:t>
            </a:r>
          </a:p>
        </p:txBody>
      </p:sp>
      <p:graphicFrame>
        <p:nvGraphicFramePr>
          <p:cNvPr id="16" name="表 14">
            <a:extLst>
              <a:ext uri="{FF2B5EF4-FFF2-40B4-BE49-F238E27FC236}">
                <a16:creationId xmlns:a16="http://schemas.microsoft.com/office/drawing/2014/main" id="{CE52DA28-6F1E-C25C-26F1-6BAF9841B754}"/>
              </a:ext>
            </a:extLst>
          </p:cNvPr>
          <p:cNvGraphicFramePr>
            <a:graphicFrameLocks noGrp="1"/>
          </p:cNvGraphicFramePr>
          <p:nvPr>
            <p:extLst>
              <p:ext uri="{D42A27DB-BD31-4B8C-83A1-F6EECF244321}">
                <p14:modId xmlns:p14="http://schemas.microsoft.com/office/powerpoint/2010/main" val="3789657999"/>
              </p:ext>
            </p:extLst>
          </p:nvPr>
        </p:nvGraphicFramePr>
        <p:xfrm>
          <a:off x="3459783" y="2652035"/>
          <a:ext cx="2189409" cy="902502"/>
        </p:xfrm>
        <a:graphic>
          <a:graphicData uri="http://schemas.openxmlformats.org/drawingml/2006/table">
            <a:tbl>
              <a:tblPr firstRow="1" bandRow="1">
                <a:tableStyleId>{5940675A-B579-460E-94D1-54222C63F5DA}</a:tableStyleId>
              </a:tblPr>
              <a:tblGrid>
                <a:gridCol w="765312">
                  <a:extLst>
                    <a:ext uri="{9D8B030D-6E8A-4147-A177-3AD203B41FA5}">
                      <a16:colId xmlns:a16="http://schemas.microsoft.com/office/drawing/2014/main" val="930167911"/>
                    </a:ext>
                  </a:extLst>
                </a:gridCol>
                <a:gridCol w="1424097">
                  <a:extLst>
                    <a:ext uri="{9D8B030D-6E8A-4147-A177-3AD203B41FA5}">
                      <a16:colId xmlns:a16="http://schemas.microsoft.com/office/drawing/2014/main" val="3532896654"/>
                    </a:ext>
                  </a:extLst>
                </a:gridCol>
              </a:tblGrid>
              <a:tr h="300834">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回数</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システム費</a:t>
                      </a:r>
                    </a:p>
                  </a:txBody>
                  <a:tcPr/>
                </a:tc>
                <a:extLst>
                  <a:ext uri="{0D108BD9-81ED-4DB2-BD59-A6C34878D82A}">
                    <a16:rowId xmlns:a16="http://schemas.microsoft.com/office/drawing/2014/main" val="105927823"/>
                  </a:ext>
                </a:extLst>
              </a:tr>
              <a:tr h="300834">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a:t>
                      </a:r>
                      <a:r>
                        <a:rPr kumimoji="1" lang="en-US" altLang="ja-JP" dirty="0">
                          <a:latin typeface="UD デジタル 教科書体 NK-R" panose="02020400000000000000" pitchFamily="18" charset="-128"/>
                          <a:ea typeface="UD デジタル 教科書体 NK-R" panose="02020400000000000000" pitchFamily="18" charset="-128"/>
                        </a:rPr>
                        <a:t>1</a:t>
                      </a:r>
                      <a:r>
                        <a:rPr kumimoji="1" lang="ja-JP" altLang="en-US" dirty="0">
                          <a:latin typeface="UD デジタル 教科書体 NK-R" panose="02020400000000000000" pitchFamily="18" charset="-128"/>
                          <a:ea typeface="UD デジタル 教科書体 NK-R" panose="02020400000000000000" pitchFamily="18" charset="-128"/>
                        </a:rPr>
                        <a:t>回</a:t>
                      </a:r>
                    </a:p>
                  </a:txBody>
                  <a:tcPr/>
                </a:tc>
                <a:tc>
                  <a:txBody>
                    <a:bodyPr/>
                    <a:lstStyle/>
                    <a:p>
                      <a:pPr algn="ctr"/>
                      <a:r>
                        <a:rPr kumimoji="1" lang="en-US" altLang="ja-JP" dirty="0">
                          <a:latin typeface="UD デジタル 教科書体 NK-R" panose="02020400000000000000" pitchFamily="18" charset="-128"/>
                          <a:ea typeface="UD デジタル 教科書体 NK-R" panose="02020400000000000000" pitchFamily="18" charset="-128"/>
                        </a:rPr>
                        <a:t>5,500</a:t>
                      </a:r>
                      <a:r>
                        <a:rPr kumimoji="1" lang="ja-JP" altLang="en-US" dirty="0">
                          <a:latin typeface="UD デジタル 教科書体 NK-R" panose="02020400000000000000" pitchFamily="18" charset="-128"/>
                          <a:ea typeface="UD デジタル 教科書体 NK-R" panose="02020400000000000000" pitchFamily="18" charset="-128"/>
                        </a:rPr>
                        <a:t>円</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83590363"/>
                  </a:ext>
                </a:extLst>
              </a:tr>
              <a:tr h="300834">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週２回</a:t>
                      </a:r>
                    </a:p>
                  </a:txBody>
                  <a:tcPr/>
                </a:tc>
                <a:tc>
                  <a:txBody>
                    <a:bodyPr/>
                    <a:lstStyle/>
                    <a:p>
                      <a:pPr algn="ctr"/>
                      <a:r>
                        <a:rPr kumimoji="1" lang="en-US" altLang="ja-JP" dirty="0">
                          <a:latin typeface="UD デジタル 教科書体 NK-R" panose="02020400000000000000" pitchFamily="18" charset="-128"/>
                          <a:ea typeface="UD デジタル 教科書体 NK-R" panose="02020400000000000000" pitchFamily="18" charset="-128"/>
                        </a:rPr>
                        <a:t>7,700</a:t>
                      </a:r>
                      <a:r>
                        <a:rPr kumimoji="1" lang="ja-JP" altLang="en-US" dirty="0">
                          <a:latin typeface="UD デジタル 教科書体 NK-R" panose="02020400000000000000" pitchFamily="18" charset="-128"/>
                          <a:ea typeface="UD デジタル 教科書体 NK-R" panose="02020400000000000000" pitchFamily="18" charset="-128"/>
                        </a:rPr>
                        <a:t>円</a:t>
                      </a:r>
                    </a:p>
                  </a:txBody>
                  <a:tcPr/>
                </a:tc>
                <a:extLst>
                  <a:ext uri="{0D108BD9-81ED-4DB2-BD59-A6C34878D82A}">
                    <a16:rowId xmlns:a16="http://schemas.microsoft.com/office/drawing/2014/main" val="3242207159"/>
                  </a:ext>
                </a:extLst>
              </a:tr>
            </a:tbl>
          </a:graphicData>
        </a:graphic>
      </p:graphicFrame>
      <p:graphicFrame>
        <p:nvGraphicFramePr>
          <p:cNvPr id="19" name="表 14">
            <a:extLst>
              <a:ext uri="{FF2B5EF4-FFF2-40B4-BE49-F238E27FC236}">
                <a16:creationId xmlns:a16="http://schemas.microsoft.com/office/drawing/2014/main" id="{F9C18C8F-A718-3728-6A25-1F8A98FAAF85}"/>
              </a:ext>
            </a:extLst>
          </p:cNvPr>
          <p:cNvGraphicFramePr>
            <a:graphicFrameLocks noGrp="1"/>
          </p:cNvGraphicFramePr>
          <p:nvPr>
            <p:extLst>
              <p:ext uri="{D42A27DB-BD31-4B8C-83A1-F6EECF244321}">
                <p14:modId xmlns:p14="http://schemas.microsoft.com/office/powerpoint/2010/main" val="3172188937"/>
              </p:ext>
            </p:extLst>
          </p:nvPr>
        </p:nvGraphicFramePr>
        <p:xfrm>
          <a:off x="3594209" y="5065803"/>
          <a:ext cx="2456290" cy="899841"/>
        </p:xfrm>
        <a:graphic>
          <a:graphicData uri="http://schemas.openxmlformats.org/drawingml/2006/table">
            <a:tbl>
              <a:tblPr firstRow="1" bandRow="1">
                <a:tableStyleId>{5940675A-B579-460E-94D1-54222C63F5DA}</a:tableStyleId>
              </a:tblPr>
              <a:tblGrid>
                <a:gridCol w="1032193">
                  <a:extLst>
                    <a:ext uri="{9D8B030D-6E8A-4147-A177-3AD203B41FA5}">
                      <a16:colId xmlns:a16="http://schemas.microsoft.com/office/drawing/2014/main" val="930167911"/>
                    </a:ext>
                  </a:extLst>
                </a:gridCol>
                <a:gridCol w="1424097">
                  <a:extLst>
                    <a:ext uri="{9D8B030D-6E8A-4147-A177-3AD203B41FA5}">
                      <a16:colId xmlns:a16="http://schemas.microsoft.com/office/drawing/2014/main" val="3532896654"/>
                    </a:ext>
                  </a:extLst>
                </a:gridCol>
              </a:tblGrid>
              <a:tr h="299947">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回数</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料金</a:t>
                      </a:r>
                    </a:p>
                  </a:txBody>
                  <a:tcPr/>
                </a:tc>
                <a:extLst>
                  <a:ext uri="{0D108BD9-81ED-4DB2-BD59-A6C34878D82A}">
                    <a16:rowId xmlns:a16="http://schemas.microsoft.com/office/drawing/2014/main" val="105927823"/>
                  </a:ext>
                </a:extLst>
              </a:tr>
              <a:tr h="299947">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a:t>
                      </a:r>
                      <a:r>
                        <a:rPr kumimoji="1" lang="en-US" altLang="ja-JP" dirty="0">
                          <a:latin typeface="UD デジタル 教科書体 NK-R" panose="02020400000000000000" pitchFamily="18" charset="-128"/>
                          <a:ea typeface="UD デジタル 教科書体 NK-R" panose="02020400000000000000" pitchFamily="18" charset="-128"/>
                        </a:rPr>
                        <a:t>1</a:t>
                      </a:r>
                      <a:r>
                        <a:rPr kumimoji="1" lang="ja-JP" altLang="en-US" dirty="0">
                          <a:latin typeface="UD デジタル 教科書体 NK-R" panose="02020400000000000000" pitchFamily="18" charset="-128"/>
                          <a:ea typeface="UD デジタル 教科書体 NK-R" panose="02020400000000000000" pitchFamily="18" charset="-128"/>
                        </a:rPr>
                        <a:t>回</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４</a:t>
                      </a: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４</a:t>
                      </a:r>
                      <a:r>
                        <a:rPr kumimoji="1" lang="en-US" altLang="ja-JP" dirty="0">
                          <a:latin typeface="UD デジタル 教科書体 NK-R" panose="02020400000000000000" pitchFamily="18" charset="-128"/>
                          <a:ea typeface="UD デジタル 教科書体 NK-R" panose="02020400000000000000" pitchFamily="18" charset="-128"/>
                        </a:rPr>
                        <a:t>00</a:t>
                      </a:r>
                      <a:r>
                        <a:rPr kumimoji="1" lang="ja-JP" altLang="en-US" dirty="0">
                          <a:latin typeface="UD デジタル 教科書体 NK-R" panose="02020400000000000000" pitchFamily="18" charset="-128"/>
                          <a:ea typeface="UD デジタル 教科書体 NK-R" panose="02020400000000000000" pitchFamily="18" charset="-128"/>
                        </a:rPr>
                        <a:t>円</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83590363"/>
                  </a:ext>
                </a:extLst>
              </a:tr>
              <a:tr h="299947">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週２回以上</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６</a:t>
                      </a: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６</a:t>
                      </a:r>
                      <a:r>
                        <a:rPr kumimoji="1" lang="en-US" altLang="ja-JP" dirty="0">
                          <a:latin typeface="UD デジタル 教科書体 NK-R" panose="02020400000000000000" pitchFamily="18" charset="-128"/>
                          <a:ea typeface="UD デジタル 教科書体 NK-R" panose="02020400000000000000" pitchFamily="18" charset="-128"/>
                        </a:rPr>
                        <a:t>00</a:t>
                      </a:r>
                      <a:r>
                        <a:rPr kumimoji="1" lang="ja-JP" altLang="en-US" dirty="0">
                          <a:latin typeface="UD デジタル 教科書体 NK-R" panose="02020400000000000000" pitchFamily="18" charset="-128"/>
                          <a:ea typeface="UD デジタル 教科書体 NK-R" panose="02020400000000000000" pitchFamily="18" charset="-128"/>
                        </a:rPr>
                        <a:t>円</a:t>
                      </a:r>
                    </a:p>
                  </a:txBody>
                  <a:tcPr/>
                </a:tc>
                <a:extLst>
                  <a:ext uri="{0D108BD9-81ED-4DB2-BD59-A6C34878D82A}">
                    <a16:rowId xmlns:a16="http://schemas.microsoft.com/office/drawing/2014/main" val="3242207159"/>
                  </a:ext>
                </a:extLst>
              </a:tr>
            </a:tbl>
          </a:graphicData>
        </a:graphic>
      </p:graphicFrame>
    </p:spTree>
    <p:extLst>
      <p:ext uri="{BB962C8B-B14F-4D97-AF65-F5344CB8AC3E}">
        <p14:creationId xmlns:p14="http://schemas.microsoft.com/office/powerpoint/2010/main" val="32109131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2260</TotalTime>
  <Words>869</Words>
  <Application>Microsoft Office PowerPoint</Application>
  <PresentationFormat>A4 210 x 297 mm</PresentationFormat>
  <Paragraphs>87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UD デジタル 教科書体 NK-R</vt:lpstr>
      <vt:lpstr>UD デジタル 教科書体 NP-R</vt:lpstr>
      <vt:lpstr>UD デジタル 教科書体 N-R</vt:lpstr>
      <vt:lpstr>游ゴシック</vt:lpstr>
      <vt:lpstr>Arial</vt:lpstr>
      <vt:lpstr>Calibri</vt:lpstr>
      <vt:lpstr>Calibri Light</vt:lpstr>
      <vt:lpstr>Office テーマ</vt:lpstr>
      <vt:lpstr>あすれっぷ学習塾　受講コース例と費用について2024年度</vt:lpstr>
      <vt:lpstr>　　　　　　　強化コース（速読講座）について※金額はすべて税込表記です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2023年度受講概要</dc:title>
  <dc:creator>花井 浄</dc:creator>
  <cp:lastModifiedBy>浄 花井</cp:lastModifiedBy>
  <cp:revision>34</cp:revision>
  <cp:lastPrinted>2023-02-16T08:46:51Z</cp:lastPrinted>
  <dcterms:created xsi:type="dcterms:W3CDTF">2022-12-04T08:15:29Z</dcterms:created>
  <dcterms:modified xsi:type="dcterms:W3CDTF">2024-02-24T06:53:48Z</dcterms:modified>
</cp:coreProperties>
</file>